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6"/>
  </p:notesMasterIdLst>
  <p:sldIdLst>
    <p:sldId id="256" r:id="rId2"/>
    <p:sldId id="259" r:id="rId3"/>
    <p:sldId id="262" r:id="rId4"/>
    <p:sldId id="266" r:id="rId5"/>
    <p:sldId id="263" r:id="rId6"/>
    <p:sldId id="274" r:id="rId7"/>
    <p:sldId id="261" r:id="rId8"/>
    <p:sldId id="264" r:id="rId9"/>
    <p:sldId id="275" r:id="rId10"/>
    <p:sldId id="265" r:id="rId11"/>
    <p:sldId id="276" r:id="rId12"/>
    <p:sldId id="267" r:id="rId13"/>
    <p:sldId id="277" r:id="rId14"/>
    <p:sldId id="258" r:id="rId15"/>
    <p:sldId id="268" r:id="rId16"/>
    <p:sldId id="278" r:id="rId17"/>
    <p:sldId id="269" r:id="rId18"/>
    <p:sldId id="279" r:id="rId19"/>
    <p:sldId id="270" r:id="rId20"/>
    <p:sldId id="280" r:id="rId21"/>
    <p:sldId id="273" r:id="rId22"/>
    <p:sldId id="281" r:id="rId23"/>
    <p:sldId id="260" r:id="rId24"/>
    <p:sldId id="2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3" autoAdjust="0"/>
    <p:restoredTop sz="98569" autoAdjust="0"/>
  </p:normalViewPr>
  <p:slideViewPr>
    <p:cSldViewPr>
      <p:cViewPr>
        <p:scale>
          <a:sx n="110" d="100"/>
          <a:sy n="110" d="100"/>
        </p:scale>
        <p:origin x="-4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142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DF890-F37F-4BBF-A7E6-3C6C23C3ABA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10A2F-E262-46BE-BBB1-E3E79DA32F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74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10A2F-E262-46BE-BBB1-E3E79DA32F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10A2F-E262-46BE-BBB1-E3E79DA32F0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921734-4AD8-4168-B0A1-557CD751D924}" type="datetimeFigureOut">
              <a:rPr lang="en-US" smtClean="0"/>
              <a:pPr/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590800"/>
            <a:ext cx="7175351" cy="1793167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en-US" dirty="0" err="1" smtClean="0"/>
              <a:t>Madoo</a:t>
            </a:r>
            <a:r>
              <a:rPr lang="en-US" dirty="0" smtClean="0"/>
              <a:t> Shop </a:t>
            </a:r>
            <a:r>
              <a:rPr lang="th-TH" dirty="0" smtClean="0"/>
              <a:t>ร้านเช่าวีซีดี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66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00496" y="3357562"/>
            <a:ext cx="1239838" cy="1152525"/>
            <a:chOff x="2500298" y="2571744"/>
            <a:chExt cx="1239838" cy="115252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500298" y="2571744"/>
              <a:ext cx="1239838" cy="11525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500298" y="2874265"/>
              <a:ext cx="1239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901071" y="2932107"/>
              <a:ext cx="47751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เช่า</a:t>
              </a:r>
              <a:endParaRPr lang="en-US" sz="1600">
                <a:latin typeface="Angsana New" pitchFamily="18" charset="-34"/>
              </a:endParaRPr>
            </a:p>
            <a:p>
              <a:pPr algn="ctr" eaLnBrk="1" hangingPunct="1"/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</p:grp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071538" y="3643314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ลูกค้า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71736" y="371475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4"/>
          <p:cNvSpPr txBox="1">
            <a:spLocks noChangeArrowheads="1"/>
          </p:cNvSpPr>
          <p:nvPr/>
        </p:nvSpPr>
        <p:spPr bwMode="auto">
          <a:xfrm>
            <a:off x="7358082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แฟ้มลูกค้า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Text Box 74"/>
          <p:cNvSpPr txBox="1">
            <a:spLocks noChangeArrowheads="1"/>
          </p:cNvSpPr>
          <p:nvPr/>
        </p:nvSpPr>
        <p:spPr bwMode="auto">
          <a:xfrm>
            <a:off x="1928794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แฟ้มสินค้า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 Box 74"/>
          <p:cNvSpPr txBox="1">
            <a:spLocks noChangeArrowheads="1"/>
          </p:cNvSpPr>
          <p:nvPr/>
        </p:nvSpPr>
        <p:spPr bwMode="auto">
          <a:xfrm>
            <a:off x="1643042" y="5357826"/>
            <a:ext cx="1346302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แฟ้มการเช่า</a:t>
            </a:r>
            <a:r>
              <a:rPr lang="en-US" sz="10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072330" y="1857364"/>
            <a:ext cx="1071570" cy="357190"/>
            <a:chOff x="4286248" y="5143512"/>
            <a:chExt cx="1357322" cy="28734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Group 27"/>
          <p:cNvGrpSpPr/>
          <p:nvPr/>
        </p:nvGrpSpPr>
        <p:grpSpPr>
          <a:xfrm>
            <a:off x="1643042" y="1857364"/>
            <a:ext cx="1071570" cy="357190"/>
            <a:chOff x="4286248" y="5143512"/>
            <a:chExt cx="1357322" cy="287340"/>
          </a:xfrm>
        </p:grpSpPr>
        <p:cxnSp>
          <p:nvCxnSpPr>
            <p:cNvPr id="29" name="Straight Connector 28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/>
          <p:cNvGrpSpPr/>
          <p:nvPr/>
        </p:nvGrpSpPr>
        <p:grpSpPr>
          <a:xfrm>
            <a:off x="1357290" y="5286388"/>
            <a:ext cx="1071570" cy="357190"/>
            <a:chOff x="4286248" y="5143512"/>
            <a:chExt cx="1357322" cy="287340"/>
          </a:xfrm>
        </p:grpSpPr>
        <p:cxnSp>
          <p:nvCxnSpPr>
            <p:cNvPr id="35" name="Straight Connector 34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TextBox 39"/>
          <p:cNvSpPr txBox="1"/>
          <p:nvPr/>
        </p:nvSpPr>
        <p:spPr>
          <a:xfrm>
            <a:off x="7072330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D1</a:t>
            </a:r>
            <a:endParaRPr 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1643042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D3</a:t>
            </a:r>
            <a:endParaRPr 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1357290" y="5357826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D8</a:t>
            </a:r>
            <a:endParaRPr lang="en-US" sz="1000" dirty="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2571736" y="400050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51"/>
          <p:cNvSpPr txBox="1">
            <a:spLocks noChangeArrowheads="1"/>
          </p:cNvSpPr>
          <p:nvPr/>
        </p:nvSpPr>
        <p:spPr bwMode="auto">
          <a:xfrm>
            <a:off x="2714612" y="3071810"/>
            <a:ext cx="9236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รายการ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ที่ต้องการเช่า</a:t>
            </a: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2786050" y="3714752"/>
            <a:ext cx="8338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192" name="Group 191"/>
          <p:cNvGrpSpPr/>
          <p:nvPr/>
        </p:nvGrpSpPr>
        <p:grpSpPr>
          <a:xfrm>
            <a:off x="2857488" y="2071678"/>
            <a:ext cx="1358116" cy="1215240"/>
            <a:chOff x="2857488" y="2071678"/>
            <a:chExt cx="1358116" cy="121524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2857488" y="2071678"/>
              <a:ext cx="135732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rot="5400000">
              <a:off x="3607587" y="2678901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3" name="Group 192"/>
          <p:cNvGrpSpPr/>
          <p:nvPr/>
        </p:nvGrpSpPr>
        <p:grpSpPr>
          <a:xfrm>
            <a:off x="5072066" y="2071678"/>
            <a:ext cx="1928826" cy="1214446"/>
            <a:chOff x="5072066" y="2071678"/>
            <a:chExt cx="1928826" cy="1214446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Straight Connector 71"/>
          <p:cNvCxnSpPr/>
          <p:nvPr/>
        </p:nvCxnSpPr>
        <p:spPr>
          <a:xfrm rot="5400000">
            <a:off x="4501356" y="5071280"/>
            <a:ext cx="99933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0800000">
            <a:off x="2714612" y="5572140"/>
            <a:ext cx="22860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214678" y="5214950"/>
            <a:ext cx="1261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ข้อมูลการเช่า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71802" y="1643050"/>
            <a:ext cx="1087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" name="Text Box 76"/>
          <p:cNvSpPr txBox="1">
            <a:spLocks noChangeArrowheads="1"/>
          </p:cNvSpPr>
          <p:nvPr/>
        </p:nvSpPr>
        <p:spPr bwMode="auto">
          <a:xfrm>
            <a:off x="5500694" y="1571612"/>
            <a:ext cx="10849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ข้อมูลลูกค้า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เช่าและชำระเงิน</a:t>
            </a:r>
            <a:endParaRPr lang="en-US" sz="3200" dirty="0"/>
          </a:p>
        </p:txBody>
      </p:sp>
      <p:sp>
        <p:nvSpPr>
          <p:cNvPr id="172" name="AutoShape 5"/>
          <p:cNvSpPr>
            <a:spLocks noChangeArrowheads="1"/>
          </p:cNvSpPr>
          <p:nvPr/>
        </p:nvSpPr>
        <p:spPr bwMode="auto">
          <a:xfrm>
            <a:off x="7000892" y="3429000"/>
            <a:ext cx="1239838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7072330" y="3714752"/>
            <a:ext cx="12144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 smtClean="0">
                <a:latin typeface="Angsana New" pitchFamily="18" charset="-34"/>
              </a:rPr>
              <a:t>คำนวณ</a:t>
            </a:r>
          </a:p>
          <a:p>
            <a:pPr algn="ctr"/>
            <a:r>
              <a:rPr lang="th-TH" sz="1600" dirty="0" smtClean="0">
                <a:latin typeface="Angsana New" pitchFamily="18" charset="-34"/>
              </a:rPr>
              <a:t>จำนวนเงิน</a:t>
            </a:r>
          </a:p>
          <a:p>
            <a:pPr algn="ctr"/>
            <a:r>
              <a:rPr lang="th-TH" sz="1600" dirty="0" smtClean="0">
                <a:latin typeface="Angsana New" pitchFamily="18" charset="-34"/>
              </a:rPr>
              <a:t>จากยอดการเช่า</a:t>
            </a:r>
            <a:endParaRPr lang="th-TH" sz="1600" dirty="0">
              <a:latin typeface="Angsana New" pitchFamily="18" charset="-34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4429124" y="3286124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Angsana New" pitchFamily="18" charset="-34"/>
              </a:rPr>
              <a:t>1</a:t>
            </a:r>
            <a:endParaRPr lang="en-US" dirty="0">
              <a:latin typeface="Angsana New" pitchFamily="18" charset="-34"/>
            </a:endParaRPr>
          </a:p>
        </p:txBody>
      </p:sp>
      <p:sp>
        <p:nvSpPr>
          <p:cNvPr id="175" name="Line 6"/>
          <p:cNvSpPr>
            <a:spLocks noChangeShapeType="1"/>
          </p:cNvSpPr>
          <p:nvPr/>
        </p:nvSpPr>
        <p:spPr bwMode="auto">
          <a:xfrm>
            <a:off x="7000892" y="3714752"/>
            <a:ext cx="1239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 sz="14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7500958" y="3357562"/>
            <a:ext cx="271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</a:rPr>
              <a:t>3</a:t>
            </a:r>
            <a:endParaRPr lang="en-US" dirty="0">
              <a:latin typeface="Angsana New" pitchFamily="18" charset="-34"/>
            </a:endParaRPr>
          </a:p>
        </p:txBody>
      </p:sp>
      <p:cxnSp>
        <p:nvCxnSpPr>
          <p:cNvPr id="177" name="Straight Arrow Connector 176"/>
          <p:cNvCxnSpPr/>
          <p:nvPr/>
        </p:nvCxnSpPr>
        <p:spPr>
          <a:xfrm>
            <a:off x="5286380" y="3500438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87"/>
          <p:cNvSpPr>
            <a:spLocks noChangeArrowheads="1"/>
          </p:cNvSpPr>
          <p:nvPr/>
        </p:nvSpPr>
        <p:spPr bwMode="auto">
          <a:xfrm>
            <a:off x="6929454" y="5429264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ฝ่ายบัญชี</a:t>
            </a:r>
          </a:p>
        </p:txBody>
      </p:sp>
      <p:cxnSp>
        <p:nvCxnSpPr>
          <p:cNvPr id="181" name="Straight Arrow Connector 180"/>
          <p:cNvCxnSpPr/>
          <p:nvPr/>
        </p:nvCxnSpPr>
        <p:spPr>
          <a:xfrm rot="16200000" flipH="1">
            <a:off x="7214315" y="5001527"/>
            <a:ext cx="878010" cy="189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7715272" y="4786322"/>
            <a:ext cx="748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เงินรับ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6" name="Shape 185"/>
          <p:cNvCxnSpPr/>
          <p:nvPr/>
        </p:nvCxnSpPr>
        <p:spPr>
          <a:xfrm flipH="1">
            <a:off x="1000100" y="3857628"/>
            <a:ext cx="6929486" cy="283493"/>
          </a:xfrm>
          <a:prstGeom prst="bentConnector5">
            <a:avLst>
              <a:gd name="adj1" fmla="val -9759"/>
              <a:gd name="adj2" fmla="val 907963"/>
              <a:gd name="adj3" fmla="val 10494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3214678" y="60007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ยอดการชำระเงิน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1916832"/>
            <a:ext cx="6400800" cy="34747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Input Member ID</a:t>
            </a:r>
          </a:p>
          <a:p>
            <a:r>
              <a:rPr lang="en-US" dirty="0" smtClean="0"/>
              <a:t>Read Member database</a:t>
            </a:r>
          </a:p>
          <a:p>
            <a:pPr lvl="1"/>
            <a:r>
              <a:rPr lang="en-US" dirty="0" smtClean="0"/>
              <a:t>If yes allow to rent</a:t>
            </a:r>
          </a:p>
          <a:p>
            <a:pPr lvl="2"/>
            <a:r>
              <a:rPr lang="en-US" dirty="0" smtClean="0"/>
              <a:t>Input VCD ID</a:t>
            </a:r>
          </a:p>
          <a:p>
            <a:pPr lvl="3"/>
            <a:r>
              <a:rPr lang="en-US" dirty="0" smtClean="0"/>
              <a:t>Read VCD database</a:t>
            </a:r>
          </a:p>
          <a:p>
            <a:pPr lvl="3"/>
            <a:r>
              <a:rPr lang="en-US" dirty="0" smtClean="0"/>
              <a:t>If yes allow to rent</a:t>
            </a:r>
          </a:p>
          <a:p>
            <a:pPr lvl="3"/>
            <a:r>
              <a:rPr lang="en-US" dirty="0" smtClean="0"/>
              <a:t>Else reject to rent</a:t>
            </a:r>
          </a:p>
          <a:p>
            <a:pPr lvl="2"/>
            <a:r>
              <a:rPr lang="en-US" dirty="0" smtClean="0"/>
              <a:t>Calculate price</a:t>
            </a:r>
          </a:p>
          <a:p>
            <a:pPr lvl="2"/>
            <a:r>
              <a:rPr lang="en-US" dirty="0" smtClean="0"/>
              <a:t>Print total pay</a:t>
            </a:r>
          </a:p>
          <a:p>
            <a:pPr lvl="2"/>
            <a:r>
              <a:rPr lang="en-US" dirty="0"/>
              <a:t>Read </a:t>
            </a:r>
            <a:r>
              <a:rPr lang="en-US" dirty="0" smtClean="0"/>
              <a:t>rental-return database</a:t>
            </a:r>
          </a:p>
          <a:p>
            <a:pPr lvl="3"/>
            <a:r>
              <a:rPr lang="en-US" dirty="0" smtClean="0"/>
              <a:t>Update </a:t>
            </a:r>
            <a:r>
              <a:rPr lang="en-US" dirty="0"/>
              <a:t>rental-return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Else reject to rent</a:t>
            </a:r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259632" y="548680"/>
            <a:ext cx="651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เช่าและชำระเงิน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5366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การคืนสินค้าและชำระค่าปรับ</a:t>
            </a:r>
            <a:endParaRPr lang="en-US" sz="32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1538" y="3643314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ลูกค้า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000496" y="3357562"/>
            <a:ext cx="1243012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000496" y="3660083"/>
            <a:ext cx="1243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09089" y="3717924"/>
            <a:ext cx="87198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600" dirty="0">
                <a:latin typeface="Angsana New" pitchFamily="18" charset="-34"/>
              </a:rPr>
              <a:t>บันทึกข้อมูล</a:t>
            </a:r>
          </a:p>
          <a:p>
            <a:pPr algn="ctr" eaLnBrk="1" hangingPunct="1"/>
            <a:r>
              <a:rPr lang="th-TH" sz="1600" dirty="0">
                <a:latin typeface="Angsana New" pitchFamily="18" charset="-34"/>
              </a:rPr>
              <a:t>การคืน</a:t>
            </a:r>
            <a:r>
              <a:rPr lang="en-US" sz="1600" dirty="0">
                <a:latin typeface="Angsana New" pitchFamily="18" charset="-34"/>
              </a:rPr>
              <a:t>VCD</a:t>
            </a:r>
            <a:endParaRPr lang="th-TH" sz="1600" dirty="0">
              <a:latin typeface="Angsana New" pitchFamily="18" charset="-34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489494" y="3286124"/>
            <a:ext cx="2513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sz="1600" dirty="0" smtClean="0">
                <a:latin typeface="Angsana New" pitchFamily="18" charset="-34"/>
              </a:rPr>
              <a:t>2</a:t>
            </a:r>
            <a:endParaRPr lang="en-US" sz="1600" dirty="0">
              <a:latin typeface="Angsana New" pitchFamily="18" charset="-34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929454" y="3571876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ฝ่ายบัญชี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428728" y="1928802"/>
            <a:ext cx="1071570" cy="357190"/>
            <a:chOff x="4286248" y="5143512"/>
            <a:chExt cx="1357322" cy="287340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/>
          <p:cNvSpPr txBox="1"/>
          <p:nvPr/>
        </p:nvSpPr>
        <p:spPr>
          <a:xfrm>
            <a:off x="1428728" y="2000240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D3</a:t>
            </a:r>
            <a:endParaRPr lang="en-US" sz="1000" dirty="0"/>
          </a:p>
        </p:txBody>
      </p:sp>
      <p:sp>
        <p:nvSpPr>
          <p:cNvPr id="22" name="Text Box 74"/>
          <p:cNvSpPr txBox="1">
            <a:spLocks noChangeArrowheads="1"/>
          </p:cNvSpPr>
          <p:nvPr/>
        </p:nvSpPr>
        <p:spPr bwMode="auto">
          <a:xfrm>
            <a:off x="7358082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แฟ้มลูกค้า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072330" y="1857364"/>
            <a:ext cx="1071570" cy="357190"/>
            <a:chOff x="4286248" y="5143512"/>
            <a:chExt cx="1357322" cy="28734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7072330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D1</a:t>
            </a:r>
            <a:endParaRPr lang="en-US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285852" y="5786454"/>
            <a:ext cx="1071570" cy="357190"/>
            <a:chOff x="4286248" y="5143512"/>
            <a:chExt cx="1357322" cy="287340"/>
          </a:xfrm>
        </p:grpSpPr>
        <p:cxnSp>
          <p:nvCxnSpPr>
            <p:cNvPr id="31" name="Straight Connector 30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extBox 35"/>
          <p:cNvSpPr txBox="1"/>
          <p:nvPr/>
        </p:nvSpPr>
        <p:spPr>
          <a:xfrm>
            <a:off x="1285852" y="585789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D8</a:t>
            </a:r>
            <a:endParaRPr lang="en-US" sz="1000" dirty="0"/>
          </a:p>
        </p:txBody>
      </p:sp>
      <p:sp>
        <p:nvSpPr>
          <p:cNvPr id="37" name="Text Box 74"/>
          <p:cNvSpPr txBox="1">
            <a:spLocks noChangeArrowheads="1"/>
          </p:cNvSpPr>
          <p:nvPr/>
        </p:nvSpPr>
        <p:spPr bwMode="auto">
          <a:xfrm>
            <a:off x="1714480" y="2000240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แฟ้มสินค้า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8" name="Text Box 74"/>
          <p:cNvSpPr txBox="1">
            <a:spLocks noChangeArrowheads="1"/>
          </p:cNvSpPr>
          <p:nvPr/>
        </p:nvSpPr>
        <p:spPr bwMode="auto">
          <a:xfrm>
            <a:off x="1571604" y="5857892"/>
            <a:ext cx="1346302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แฟ้มการเช่า</a:t>
            </a:r>
            <a:r>
              <a:rPr lang="en-US" sz="10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428860" y="371475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286380" y="371475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>
            <a:off x="2500298" y="414338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5357818" y="407194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500298" y="4214818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ปรับเงิน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" name="Text Box 135"/>
          <p:cNvSpPr txBox="1">
            <a:spLocks noChangeArrowheads="1"/>
          </p:cNvSpPr>
          <p:nvPr/>
        </p:nvSpPr>
        <p:spPr bwMode="auto">
          <a:xfrm>
            <a:off x="2643174" y="3357562"/>
            <a:ext cx="11961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ข้อมูลการคืน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29256" y="4143380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ปรับเงิน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" name="Text Box 135"/>
          <p:cNvSpPr txBox="1">
            <a:spLocks noChangeArrowheads="1"/>
          </p:cNvSpPr>
          <p:nvPr/>
        </p:nvSpPr>
        <p:spPr bwMode="auto">
          <a:xfrm>
            <a:off x="5429256" y="3357562"/>
            <a:ext cx="11961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ข้อมูลการคืน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857488" y="2071678"/>
            <a:ext cx="1428760" cy="1215240"/>
            <a:chOff x="2857488" y="2071678"/>
            <a:chExt cx="1358116" cy="1215240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2857488" y="2071678"/>
              <a:ext cx="135732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rot="5400000">
              <a:off x="3607587" y="2678901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072066" y="2071678"/>
            <a:ext cx="1928826" cy="1214446"/>
            <a:chOff x="5072066" y="2071678"/>
            <a:chExt cx="1928826" cy="1214446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 flipH="1" flipV="1">
            <a:off x="2500298" y="4643446"/>
            <a:ext cx="1785950" cy="1357322"/>
            <a:chOff x="5072066" y="2071678"/>
            <a:chExt cx="1928826" cy="1214446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 Box 76"/>
          <p:cNvSpPr txBox="1">
            <a:spLocks noChangeArrowheads="1"/>
          </p:cNvSpPr>
          <p:nvPr/>
        </p:nvSpPr>
        <p:spPr bwMode="auto">
          <a:xfrm>
            <a:off x="5572132" y="1714488"/>
            <a:ext cx="10849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ข้อมูลลูกค้า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71802" y="1643050"/>
            <a:ext cx="1087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14612" y="5572140"/>
            <a:ext cx="1261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ข้อมูลการเช่า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2348880"/>
            <a:ext cx="6400800" cy="3474720"/>
          </a:xfrm>
        </p:spPr>
        <p:txBody>
          <a:bodyPr/>
          <a:lstStyle/>
          <a:p>
            <a:r>
              <a:rPr lang="en-US" dirty="0" smtClean="0"/>
              <a:t>Input member ID</a:t>
            </a:r>
          </a:p>
          <a:p>
            <a:pPr marL="228600" lvl="2"/>
            <a:r>
              <a:rPr lang="en-US" dirty="0" smtClean="0"/>
              <a:t>Read </a:t>
            </a:r>
            <a:r>
              <a:rPr lang="en-US" dirty="0"/>
              <a:t>rental-return </a:t>
            </a:r>
            <a:r>
              <a:rPr lang="en-US" dirty="0" smtClean="0"/>
              <a:t>database</a:t>
            </a:r>
          </a:p>
          <a:p>
            <a:pPr marL="228600" lvl="2"/>
            <a:r>
              <a:rPr lang="en-US" dirty="0"/>
              <a:t>If </a:t>
            </a:r>
            <a:r>
              <a:rPr lang="en-US" dirty="0" smtClean="0"/>
              <a:t>Beyond the date</a:t>
            </a:r>
          </a:p>
          <a:p>
            <a:pPr marL="502920" lvl="3"/>
            <a:r>
              <a:rPr lang="en-US" dirty="0" smtClean="0"/>
              <a:t>Calculate Pay </a:t>
            </a:r>
            <a:r>
              <a:rPr lang="en-US" dirty="0"/>
              <a:t>for </a:t>
            </a:r>
            <a:r>
              <a:rPr lang="en-US" dirty="0" smtClean="0"/>
              <a:t>fine</a:t>
            </a:r>
          </a:p>
          <a:p>
            <a:pPr marL="228600" lvl="2"/>
            <a:r>
              <a:rPr lang="en-US" dirty="0"/>
              <a:t>Else do </a:t>
            </a:r>
            <a:r>
              <a:rPr lang="en-US" dirty="0" smtClean="0"/>
              <a:t>not Pay </a:t>
            </a:r>
            <a:r>
              <a:rPr lang="en-US" dirty="0"/>
              <a:t>for </a:t>
            </a:r>
            <a:r>
              <a:rPr lang="en-US" dirty="0" smtClean="0"/>
              <a:t>fine</a:t>
            </a:r>
            <a:endParaRPr lang="en-US" dirty="0"/>
          </a:p>
          <a:p>
            <a:pPr marL="228600" lvl="2"/>
            <a:r>
              <a:rPr lang="en-US" dirty="0" smtClean="0"/>
              <a:t>Input VCD ID</a:t>
            </a:r>
          </a:p>
          <a:p>
            <a:pPr marL="228600" lvl="2"/>
            <a:r>
              <a:rPr lang="en-US" dirty="0" smtClean="0"/>
              <a:t>Read VCD Database</a:t>
            </a:r>
          </a:p>
          <a:p>
            <a:pPr marL="502920" lvl="3"/>
            <a:r>
              <a:rPr lang="en-US" dirty="0" smtClean="0"/>
              <a:t>Update VCD Database</a:t>
            </a:r>
            <a:endParaRPr lang="en-US" dirty="0"/>
          </a:p>
          <a:p>
            <a:pPr marL="320040" lvl="3" indent="0">
              <a:buNone/>
            </a:pPr>
            <a:endParaRPr lang="en-US" dirty="0" smtClean="0"/>
          </a:p>
          <a:p>
            <a:pPr marL="502920" lvl="3"/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259632" y="98072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การคืนสินค้าและชำระค่าปรับ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92466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utoShape 5"/>
          <p:cNvSpPr>
            <a:spLocks noChangeArrowheads="1"/>
          </p:cNvSpPr>
          <p:nvPr/>
        </p:nvSpPr>
        <p:spPr bwMode="auto">
          <a:xfrm>
            <a:off x="7072330" y="2857496"/>
            <a:ext cx="1239838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18" name="Group 217"/>
          <p:cNvGrpSpPr/>
          <p:nvPr/>
        </p:nvGrpSpPr>
        <p:grpSpPr>
          <a:xfrm>
            <a:off x="571472" y="2000240"/>
            <a:ext cx="8007380" cy="4498426"/>
            <a:chOff x="422273" y="228600"/>
            <a:chExt cx="8007380" cy="449842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22273" y="1409699"/>
              <a:ext cx="1368425" cy="720725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ลูกค้า</a:t>
              </a:r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651902" y="1052715"/>
              <a:ext cx="1239838" cy="1223962"/>
              <a:chOff x="3969" y="981"/>
              <a:chExt cx="727" cy="771"/>
            </a:xfrm>
          </p:grpSpPr>
          <p:grpSp>
            <p:nvGrpSpPr>
              <p:cNvPr id="6" name="Group 4"/>
              <p:cNvGrpSpPr>
                <a:grpSpLocks/>
              </p:cNvGrpSpPr>
              <p:nvPr/>
            </p:nvGrpSpPr>
            <p:grpSpPr bwMode="auto">
              <a:xfrm>
                <a:off x="3969" y="1026"/>
                <a:ext cx="727" cy="726"/>
                <a:chOff x="3651" y="845"/>
                <a:chExt cx="862" cy="861"/>
              </a:xfrm>
            </p:grpSpPr>
            <p:sp>
              <p:nvSpPr>
                <p:cNvPr id="9" name="AutoShape 5"/>
                <p:cNvSpPr>
                  <a:spLocks noChangeArrowheads="1"/>
                </p:cNvSpPr>
                <p:nvPr/>
              </p:nvSpPr>
              <p:spPr bwMode="auto">
                <a:xfrm>
                  <a:off x="3651" y="845"/>
                  <a:ext cx="862" cy="86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" name="Line 6"/>
                <p:cNvSpPr>
                  <a:spLocks noChangeShapeType="1"/>
                </p:cNvSpPr>
                <p:nvPr/>
              </p:nvSpPr>
              <p:spPr bwMode="auto">
                <a:xfrm>
                  <a:off x="3651" y="1071"/>
                  <a:ext cx="8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sp>
            <p:nvSpPr>
              <p:cNvPr id="7" name="Text Box 8"/>
              <p:cNvSpPr txBox="1">
                <a:spLocks noChangeArrowheads="1"/>
              </p:cNvSpPr>
              <p:nvPr/>
            </p:nvSpPr>
            <p:spPr bwMode="auto">
              <a:xfrm>
                <a:off x="4204" y="1253"/>
                <a:ext cx="28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>
                    <a:latin typeface="Angsana New" pitchFamily="18" charset="-34"/>
                  </a:rPr>
                  <a:t>เช่า</a:t>
                </a:r>
                <a:endParaRPr lang="en-US" sz="1600">
                  <a:latin typeface="Angsana New" pitchFamily="18" charset="-34"/>
                </a:endParaRPr>
              </a:p>
              <a:p>
                <a:pPr algn="ctr" eaLnBrk="1" hangingPunct="1"/>
                <a:r>
                  <a:rPr lang="en-US" sz="1600">
                    <a:latin typeface="Angsana New" pitchFamily="18" charset="-34"/>
                  </a:rPr>
                  <a:t>VCD</a:t>
                </a:r>
                <a:endParaRPr lang="th-TH" sz="1600">
                  <a:latin typeface="Angsana New" pitchFamily="18" charset="-34"/>
                </a:endParaRPr>
              </a:p>
            </p:txBody>
          </p:sp>
          <p:sp>
            <p:nvSpPr>
              <p:cNvPr id="8" name="Text Box 9"/>
              <p:cNvSpPr txBox="1">
                <a:spLocks noChangeArrowheads="1"/>
              </p:cNvSpPr>
              <p:nvPr/>
            </p:nvSpPr>
            <p:spPr bwMode="auto">
              <a:xfrm>
                <a:off x="4255" y="981"/>
                <a:ext cx="14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>
                    <a:latin typeface="Angsana New" pitchFamily="18" charset="-34"/>
                  </a:rPr>
                  <a:t>1</a:t>
                </a:r>
              </a:p>
            </p:txBody>
          </p:sp>
        </p:grpSp>
        <p:grpSp>
          <p:nvGrpSpPr>
            <p:cNvPr id="18" name="Group 10"/>
            <p:cNvGrpSpPr>
              <a:grpSpLocks/>
            </p:cNvGrpSpPr>
            <p:nvPr/>
          </p:nvGrpSpPr>
          <p:grpSpPr bwMode="auto">
            <a:xfrm>
              <a:off x="6922421" y="1037459"/>
              <a:ext cx="1239837" cy="1220788"/>
              <a:chOff x="3894" y="981"/>
              <a:chExt cx="727" cy="769"/>
            </a:xfrm>
          </p:grpSpPr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894" y="1191"/>
                <a:ext cx="7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0" name="Text Box 8"/>
              <p:cNvSpPr txBox="1">
                <a:spLocks noChangeArrowheads="1"/>
              </p:cNvSpPr>
              <p:nvPr/>
            </p:nvSpPr>
            <p:spPr bwMode="auto">
              <a:xfrm>
                <a:off x="4024" y="1227"/>
                <a:ext cx="595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คำนวณ</a:t>
                </a:r>
              </a:p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จำนวนเงิน</a:t>
                </a:r>
              </a:p>
              <a:p>
                <a:pPr algn="ctr" eaLnBrk="1" hangingPunct="1"/>
                <a:r>
                  <a:rPr lang="th-TH" sz="1600" dirty="0" smtClean="0">
                    <a:latin typeface="Angsana New" pitchFamily="18" charset="-34"/>
                  </a:rPr>
                  <a:t>จากยอดการเช่า</a:t>
                </a:r>
                <a:endParaRPr lang="th-TH" sz="1600" dirty="0">
                  <a:latin typeface="Angsana New" pitchFamily="18" charset="-34"/>
                </a:endParaRPr>
              </a:p>
            </p:txBody>
          </p:sp>
          <p:sp>
            <p:nvSpPr>
              <p:cNvPr id="21" name="Text Box 9"/>
              <p:cNvSpPr txBox="1">
                <a:spLocks noChangeArrowheads="1"/>
              </p:cNvSpPr>
              <p:nvPr/>
            </p:nvSpPr>
            <p:spPr bwMode="auto">
              <a:xfrm>
                <a:off x="4254" y="981"/>
                <a:ext cx="14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 smtClean="0">
                    <a:latin typeface="Angsana New" pitchFamily="18" charset="-34"/>
                  </a:rPr>
                  <a:t>3</a:t>
                </a:r>
                <a:endParaRPr lang="en-US" sz="1600" dirty="0">
                  <a:latin typeface="Angsana New" pitchFamily="18" charset="-34"/>
                </a:endParaRPr>
              </a:p>
            </p:txBody>
          </p:sp>
        </p:grp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2607555" y="2848283"/>
              <a:ext cx="1243012" cy="1223963"/>
              <a:chOff x="3969" y="981"/>
              <a:chExt cx="727" cy="771"/>
            </a:xfrm>
          </p:grpSpPr>
          <p:grpSp>
            <p:nvGrpSpPr>
              <p:cNvPr id="25" name="Group 4"/>
              <p:cNvGrpSpPr>
                <a:grpSpLocks/>
              </p:cNvGrpSpPr>
              <p:nvPr/>
            </p:nvGrpSpPr>
            <p:grpSpPr bwMode="auto">
              <a:xfrm>
                <a:off x="3969" y="1026"/>
                <a:ext cx="727" cy="726"/>
                <a:chOff x="3651" y="845"/>
                <a:chExt cx="862" cy="861"/>
              </a:xfrm>
            </p:grpSpPr>
            <p:sp>
              <p:nvSpPr>
                <p:cNvPr id="28" name="AutoShape 5"/>
                <p:cNvSpPr>
                  <a:spLocks noChangeArrowheads="1"/>
                </p:cNvSpPr>
                <p:nvPr/>
              </p:nvSpPr>
              <p:spPr bwMode="auto">
                <a:xfrm>
                  <a:off x="3651" y="845"/>
                  <a:ext cx="862" cy="86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29" name="Line 6"/>
                <p:cNvSpPr>
                  <a:spLocks noChangeShapeType="1"/>
                </p:cNvSpPr>
                <p:nvPr/>
              </p:nvSpPr>
              <p:spPr bwMode="auto">
                <a:xfrm>
                  <a:off x="3651" y="1071"/>
                  <a:ext cx="8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sp>
            <p:nvSpPr>
              <p:cNvPr id="26" name="Text Box 8"/>
              <p:cNvSpPr txBox="1">
                <a:spLocks noChangeArrowheads="1"/>
              </p:cNvSpPr>
              <p:nvPr/>
            </p:nvSpPr>
            <p:spPr bwMode="auto">
              <a:xfrm>
                <a:off x="4091" y="1253"/>
                <a:ext cx="51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บันทึกข้อมูล</a:t>
                </a:r>
              </a:p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การคืน</a:t>
                </a:r>
                <a:r>
                  <a:rPr lang="en-US" sz="1600" dirty="0">
                    <a:latin typeface="Angsana New" pitchFamily="18" charset="-34"/>
                  </a:rPr>
                  <a:t>VCD</a:t>
                </a:r>
                <a:endParaRPr lang="th-TH" sz="1600" dirty="0">
                  <a:latin typeface="Angsana New" pitchFamily="18" charset="-34"/>
                </a:endParaRPr>
              </a:p>
            </p:txBody>
          </p:sp>
          <p:sp>
            <p:nvSpPr>
              <p:cNvPr id="27" name="Text Box 9"/>
              <p:cNvSpPr txBox="1">
                <a:spLocks noChangeArrowheads="1"/>
              </p:cNvSpPr>
              <p:nvPr/>
            </p:nvSpPr>
            <p:spPr bwMode="auto">
              <a:xfrm>
                <a:off x="4255" y="981"/>
                <a:ext cx="14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 smtClean="0">
                    <a:latin typeface="Angsana New" pitchFamily="18" charset="-34"/>
                  </a:rPr>
                  <a:t>2</a:t>
                </a:r>
                <a:endParaRPr lang="en-US" sz="1600" dirty="0">
                  <a:latin typeface="Angsana New" pitchFamily="18" charset="-34"/>
                </a:endParaRPr>
              </a:p>
            </p:txBody>
          </p:sp>
        </p:grpSp>
        <p:sp>
          <p:nvSpPr>
            <p:cNvPr id="43" name="Text Box 51"/>
            <p:cNvSpPr txBox="1">
              <a:spLocks noChangeArrowheads="1"/>
            </p:cNvSpPr>
            <p:nvPr/>
          </p:nvSpPr>
          <p:spPr bwMode="auto">
            <a:xfrm>
              <a:off x="1759490" y="920852"/>
              <a:ext cx="92362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รายการ</a:t>
              </a:r>
              <a:r>
                <a:rPr lang="en-US" sz="1600" dirty="0">
                  <a:latin typeface="Angsana New" pitchFamily="18" charset="-34"/>
                  <a:cs typeface="Angsana New" pitchFamily="18" charset="-34"/>
                </a:rPr>
                <a:t>VCD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ที่ต้องการเช่า</a:t>
              </a:r>
            </a:p>
          </p:txBody>
        </p:sp>
        <p:sp>
          <p:nvSpPr>
            <p:cNvPr id="45" name="Text Box 53"/>
            <p:cNvSpPr txBox="1">
              <a:spLocks noChangeArrowheads="1"/>
            </p:cNvSpPr>
            <p:nvPr/>
          </p:nvSpPr>
          <p:spPr bwMode="auto">
            <a:xfrm>
              <a:off x="1773672" y="1505627"/>
              <a:ext cx="83388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รหัสสมาชิก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47" name="Text Box 55"/>
            <p:cNvSpPr txBox="1">
              <a:spLocks noChangeArrowheads="1"/>
            </p:cNvSpPr>
            <p:nvPr/>
          </p:nvSpPr>
          <p:spPr bwMode="auto">
            <a:xfrm>
              <a:off x="1790698" y="1828506"/>
              <a:ext cx="8739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การชำระเงิน</a:t>
              </a:r>
            </a:p>
          </p:txBody>
        </p:sp>
        <p:sp>
          <p:nvSpPr>
            <p:cNvPr id="78" name="Text Box 86"/>
            <p:cNvSpPr txBox="1">
              <a:spLocks noChangeArrowheads="1"/>
            </p:cNvSpPr>
            <p:nvPr/>
          </p:nvSpPr>
          <p:spPr bwMode="auto">
            <a:xfrm>
              <a:off x="1888438" y="228600"/>
              <a:ext cx="83869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ข้อ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มูลสินค้า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9" name="Rectangle 87"/>
            <p:cNvSpPr>
              <a:spLocks noChangeArrowheads="1"/>
            </p:cNvSpPr>
            <p:nvPr/>
          </p:nvSpPr>
          <p:spPr bwMode="auto">
            <a:xfrm>
              <a:off x="6986038" y="3137743"/>
              <a:ext cx="1368425" cy="64928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600">
                  <a:latin typeface="Angsana New" pitchFamily="18" charset="-34"/>
                  <a:cs typeface="Angsana New" pitchFamily="18" charset="-34"/>
                </a:rPr>
                <a:t>ฝ่ายบัญชี</a:t>
              </a:r>
            </a:p>
          </p:txBody>
        </p:sp>
        <p:sp>
          <p:nvSpPr>
            <p:cNvPr id="128" name="Text Box 135"/>
            <p:cNvSpPr txBox="1">
              <a:spLocks noChangeArrowheads="1"/>
            </p:cNvSpPr>
            <p:nvPr/>
          </p:nvSpPr>
          <p:spPr bwMode="auto">
            <a:xfrm>
              <a:off x="1223825" y="3186421"/>
              <a:ext cx="119616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ข้อมูลการคืน</a:t>
              </a:r>
              <a:r>
                <a:rPr lang="en-US" sz="1600" dirty="0">
                  <a:latin typeface="Angsana New" pitchFamily="18" charset="-34"/>
                  <a:cs typeface="Angsana New" pitchFamily="18" charset="-34"/>
                </a:rPr>
                <a:t>VCD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163" name="Straight Arrow Connector 162"/>
            <p:cNvCxnSpPr/>
            <p:nvPr/>
          </p:nvCxnSpPr>
          <p:spPr>
            <a:xfrm>
              <a:off x="1790698" y="1485900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/>
            <p:cNvCxnSpPr/>
            <p:nvPr/>
          </p:nvCxnSpPr>
          <p:spPr>
            <a:xfrm>
              <a:off x="1821906" y="1778000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oup 165"/>
            <p:cNvGrpSpPr/>
            <p:nvPr/>
          </p:nvGrpSpPr>
          <p:grpSpPr>
            <a:xfrm>
              <a:off x="4758099" y="1484515"/>
              <a:ext cx="1639164" cy="733734"/>
              <a:chOff x="5792134" y="751055"/>
              <a:chExt cx="1639164" cy="733734"/>
            </a:xfrm>
          </p:grpSpPr>
          <p:grpSp>
            <p:nvGrpSpPr>
              <p:cNvPr id="168" name="Group 66"/>
              <p:cNvGrpSpPr>
                <a:grpSpLocks/>
              </p:cNvGrpSpPr>
              <p:nvPr/>
            </p:nvGrpSpPr>
            <p:grpSpPr bwMode="auto">
              <a:xfrm>
                <a:off x="5792134" y="751055"/>
                <a:ext cx="1363466" cy="261622"/>
                <a:chOff x="1927" y="3067"/>
                <a:chExt cx="1271" cy="262"/>
              </a:xfrm>
            </p:grpSpPr>
            <p:grpSp>
              <p:nvGrpSpPr>
                <p:cNvPr id="187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90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2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4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88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D1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89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แฟ้มลูกค้า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169" name="Group 66"/>
              <p:cNvGrpSpPr>
                <a:grpSpLocks/>
              </p:cNvGrpSpPr>
              <p:nvPr/>
            </p:nvGrpSpPr>
            <p:grpSpPr bwMode="auto">
              <a:xfrm>
                <a:off x="5792134" y="992262"/>
                <a:ext cx="1363466" cy="261622"/>
                <a:chOff x="1927" y="3067"/>
                <a:chExt cx="1271" cy="262"/>
              </a:xfrm>
            </p:grpSpPr>
            <p:grpSp>
              <p:nvGrpSpPr>
                <p:cNvPr id="179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82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4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80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D3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81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แฟ้มสินค้า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170" name="Group 66"/>
              <p:cNvGrpSpPr>
                <a:grpSpLocks/>
              </p:cNvGrpSpPr>
              <p:nvPr/>
            </p:nvGrpSpPr>
            <p:grpSpPr bwMode="auto">
              <a:xfrm>
                <a:off x="5792135" y="1223167"/>
                <a:ext cx="1639163" cy="261622"/>
                <a:chOff x="1927" y="3067"/>
                <a:chExt cx="1528" cy="262"/>
              </a:xfrm>
            </p:grpSpPr>
            <p:grpSp>
              <p:nvGrpSpPr>
                <p:cNvPr id="171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7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7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8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72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</a:t>
                  </a:r>
                  <a:r>
                    <a:rPr lang="en-US" sz="1000" dirty="0">
                      <a:latin typeface="Angsana New" pitchFamily="18" charset="-34"/>
                      <a:cs typeface="Angsana New" pitchFamily="18" charset="-34"/>
                    </a:rPr>
                    <a:t>8</a:t>
                  </a:r>
                </a:p>
              </p:txBody>
            </p:sp>
            <p:sp>
              <p:nvSpPr>
                <p:cNvPr id="173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1255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แฟ้มการเช่า</a:t>
                  </a:r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-</a:t>
                  </a:r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คืน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3757023" y="1271199"/>
              <a:ext cx="1261619" cy="1162282"/>
              <a:chOff x="3757023" y="1271199"/>
              <a:chExt cx="1261619" cy="1162282"/>
            </a:xfrm>
          </p:grpSpPr>
          <p:sp>
            <p:nvSpPr>
              <p:cNvPr id="68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86" name="Straight Arrow Connector 85"/>
              <p:cNvCxnSpPr/>
              <p:nvPr/>
            </p:nvCxnSpPr>
            <p:spPr>
              <a:xfrm flipH="1" flipV="1">
                <a:off x="3944143" y="1572322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61" name="Straight Arrow Connector 160"/>
              <p:cNvCxnSpPr/>
              <p:nvPr/>
            </p:nvCxnSpPr>
            <p:spPr>
              <a:xfrm flipH="1" flipV="1">
                <a:off x="3934964" y="1828505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Arrow Connector 195"/>
              <p:cNvCxnSpPr>
                <a:endCxn id="172" idx="1"/>
              </p:cNvCxnSpPr>
              <p:nvPr/>
            </p:nvCxnSpPr>
            <p:spPr>
              <a:xfrm flipV="1">
                <a:off x="3891740" y="2094716"/>
                <a:ext cx="866360" cy="21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TextBox 196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198" name="Straight Arrow Connector 197"/>
            <p:cNvCxnSpPr/>
            <p:nvPr/>
          </p:nvCxnSpPr>
          <p:spPr>
            <a:xfrm>
              <a:off x="1821906" y="2068715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Elbow Connector 2"/>
            <p:cNvCxnSpPr>
              <a:stCxn id="4" idx="2"/>
            </p:cNvCxnSpPr>
            <p:nvPr/>
          </p:nvCxnSpPr>
          <p:spPr>
            <a:xfrm rot="16200000" flipH="1">
              <a:off x="1116003" y="2120906"/>
              <a:ext cx="1482035" cy="1501069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Group 84"/>
            <p:cNvGrpSpPr/>
            <p:nvPr/>
          </p:nvGrpSpPr>
          <p:grpSpPr>
            <a:xfrm>
              <a:off x="4766680" y="3047136"/>
              <a:ext cx="1639164" cy="733734"/>
              <a:chOff x="5792134" y="751055"/>
              <a:chExt cx="1639164" cy="733734"/>
            </a:xfrm>
          </p:grpSpPr>
          <p:grpSp>
            <p:nvGrpSpPr>
              <p:cNvPr id="87" name="Group 66"/>
              <p:cNvGrpSpPr>
                <a:grpSpLocks/>
              </p:cNvGrpSpPr>
              <p:nvPr/>
            </p:nvGrpSpPr>
            <p:grpSpPr bwMode="auto">
              <a:xfrm>
                <a:off x="5792134" y="751055"/>
                <a:ext cx="1363466" cy="261622"/>
                <a:chOff x="1927" y="3067"/>
                <a:chExt cx="1271" cy="262"/>
              </a:xfrm>
            </p:grpSpPr>
            <p:grpSp>
              <p:nvGrpSpPr>
                <p:cNvPr id="106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09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3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07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D1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8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แฟ้มลูกค้า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88" name="Group 66"/>
              <p:cNvGrpSpPr>
                <a:grpSpLocks/>
              </p:cNvGrpSpPr>
              <p:nvPr/>
            </p:nvGrpSpPr>
            <p:grpSpPr bwMode="auto">
              <a:xfrm>
                <a:off x="5792134" y="992262"/>
                <a:ext cx="1363466" cy="261622"/>
                <a:chOff x="1927" y="3067"/>
                <a:chExt cx="1271" cy="262"/>
              </a:xfrm>
            </p:grpSpPr>
            <p:grpSp>
              <p:nvGrpSpPr>
                <p:cNvPr id="98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0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3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4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99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D3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0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แฟ้มสินค้า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89" name="Group 66"/>
              <p:cNvGrpSpPr>
                <a:grpSpLocks/>
              </p:cNvGrpSpPr>
              <p:nvPr/>
            </p:nvGrpSpPr>
            <p:grpSpPr bwMode="auto">
              <a:xfrm>
                <a:off x="5792135" y="1223167"/>
                <a:ext cx="1639163" cy="261622"/>
                <a:chOff x="1927" y="3067"/>
                <a:chExt cx="1528" cy="262"/>
              </a:xfrm>
            </p:grpSpPr>
            <p:grpSp>
              <p:nvGrpSpPr>
                <p:cNvPr id="90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93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5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6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7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91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</a:t>
                  </a:r>
                  <a:r>
                    <a:rPr lang="en-US" sz="1000" dirty="0">
                      <a:latin typeface="Angsana New" pitchFamily="18" charset="-34"/>
                      <a:cs typeface="Angsana New" pitchFamily="18" charset="-34"/>
                    </a:rPr>
                    <a:t>8</a:t>
                  </a:r>
                </a:p>
              </p:txBody>
            </p:sp>
            <p:sp>
              <p:nvSpPr>
                <p:cNvPr id="92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1255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แฟ้มการเช่า</a:t>
                  </a:r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-</a:t>
                  </a:r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คืน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</p:grpSp>
        <p:grpSp>
          <p:nvGrpSpPr>
            <p:cNvPr id="114" name="Group 113"/>
            <p:cNvGrpSpPr/>
            <p:nvPr/>
          </p:nvGrpSpPr>
          <p:grpSpPr>
            <a:xfrm>
              <a:off x="3744646" y="2886383"/>
              <a:ext cx="1261619" cy="1162282"/>
              <a:chOff x="3757023" y="1271199"/>
              <a:chExt cx="1261619" cy="1162282"/>
            </a:xfrm>
          </p:grpSpPr>
          <p:sp>
            <p:nvSpPr>
              <p:cNvPr id="115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16" name="Straight Arrow Connector 115"/>
              <p:cNvCxnSpPr/>
              <p:nvPr/>
            </p:nvCxnSpPr>
            <p:spPr>
              <a:xfrm flipH="1" flipV="1">
                <a:off x="3944143" y="1572322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18" name="Straight Arrow Connector 117"/>
              <p:cNvCxnSpPr/>
              <p:nvPr/>
            </p:nvCxnSpPr>
            <p:spPr>
              <a:xfrm flipH="1" flipV="1">
                <a:off x="3934964" y="1828505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31" name="Straight Arrow Connector 30"/>
            <p:cNvCxnSpPr/>
            <p:nvPr/>
          </p:nvCxnSpPr>
          <p:spPr>
            <a:xfrm flipH="1">
              <a:off x="3934964" y="3616102"/>
              <a:ext cx="8055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8" idx="0"/>
              <a:endCxn id="21" idx="0"/>
            </p:cNvCxnSpPr>
            <p:nvPr/>
          </p:nvCxnSpPr>
          <p:spPr>
            <a:xfrm rot="5400000" flipH="1" flipV="1">
              <a:off x="5456586" y="-1153275"/>
              <a:ext cx="15256" cy="4396725"/>
            </a:xfrm>
            <a:prstGeom prst="bentConnector3">
              <a:avLst>
                <a:gd name="adj1" fmla="val 359632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114800" y="228600"/>
              <a:ext cx="22910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รายการชำระเงิน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39" name="Straight Arrow Connector 38"/>
            <p:cNvCxnSpPr>
              <a:stCxn id="20" idx="2"/>
              <a:endCxn id="79" idx="0"/>
            </p:cNvCxnSpPr>
            <p:nvPr/>
          </p:nvCxnSpPr>
          <p:spPr>
            <a:xfrm rot="16200000" flipH="1">
              <a:off x="7221760" y="2689252"/>
              <a:ext cx="878010" cy="189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072329" y="2285992"/>
              <a:ext cx="7482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เงินรับ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6" name="Group 205"/>
            <p:cNvGrpSpPr/>
            <p:nvPr/>
          </p:nvGrpSpPr>
          <p:grpSpPr>
            <a:xfrm>
              <a:off x="5854867" y="2886383"/>
              <a:ext cx="1261619" cy="1162282"/>
              <a:chOff x="3757023" y="1271199"/>
              <a:chExt cx="1261619" cy="1162282"/>
            </a:xfrm>
          </p:grpSpPr>
          <p:sp>
            <p:nvSpPr>
              <p:cNvPr id="207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211" name="Straight Arrow Connector 210"/>
              <p:cNvCxnSpPr/>
              <p:nvPr/>
            </p:nvCxnSpPr>
            <p:spPr>
              <a:xfrm>
                <a:off x="3891740" y="2094927"/>
                <a:ext cx="86636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TextBox 211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63" name="Straight Arrow Connector 62"/>
            <p:cNvCxnSpPr/>
            <p:nvPr/>
          </p:nvCxnSpPr>
          <p:spPr>
            <a:xfrm>
              <a:off x="6032808" y="3202483"/>
              <a:ext cx="953230" cy="1975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6032808" y="3495983"/>
              <a:ext cx="95323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Elbow Connector 66"/>
            <p:cNvCxnSpPr>
              <a:endCxn id="27" idx="0"/>
            </p:cNvCxnSpPr>
            <p:nvPr/>
          </p:nvCxnSpPr>
          <p:spPr>
            <a:xfrm rot="10800000">
              <a:off x="3222222" y="2848283"/>
              <a:ext cx="4066868" cy="289460"/>
            </a:xfrm>
            <a:prstGeom prst="bentConnector4">
              <a:avLst>
                <a:gd name="adj1" fmla="val -573"/>
                <a:gd name="adj2" fmla="val 17897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320084" y="2299522"/>
              <a:ext cx="1665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ปรับเงิน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534073" y="2586054"/>
              <a:ext cx="1665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ปรับเงิน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210" name="Shape 209"/>
            <p:cNvCxnSpPr>
              <a:endCxn id="4" idx="1"/>
            </p:cNvCxnSpPr>
            <p:nvPr/>
          </p:nvCxnSpPr>
          <p:spPr>
            <a:xfrm rot="10800000">
              <a:off x="422274" y="1770062"/>
              <a:ext cx="8007379" cy="15864"/>
            </a:xfrm>
            <a:prstGeom prst="bentConnector5">
              <a:avLst>
                <a:gd name="adj1" fmla="val -2048"/>
                <a:gd name="adj2" fmla="val -19189082"/>
                <a:gd name="adj3" fmla="val 10285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TextBox 215"/>
            <p:cNvSpPr txBox="1"/>
            <p:nvPr/>
          </p:nvSpPr>
          <p:spPr>
            <a:xfrm>
              <a:off x="2928926" y="4357694"/>
              <a:ext cx="25717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ยอดการชำระเงิน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222" name="Shape 221"/>
          <p:cNvCxnSpPr/>
          <p:nvPr/>
        </p:nvCxnSpPr>
        <p:spPr>
          <a:xfrm rot="10800000">
            <a:off x="1184248" y="1928802"/>
            <a:ext cx="1958993" cy="857256"/>
          </a:xfrm>
          <a:prstGeom prst="bentConnector4">
            <a:avLst>
              <a:gd name="adj1" fmla="val 308"/>
              <a:gd name="adj2" fmla="val 1266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1500166" y="121442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ข้อมูลสินค้าลดลง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6" name="AutoShape 5"/>
          <p:cNvSpPr>
            <a:spLocks noChangeArrowheads="1"/>
          </p:cNvSpPr>
          <p:nvPr/>
        </p:nvSpPr>
        <p:spPr bwMode="auto">
          <a:xfrm>
            <a:off x="571472" y="1928803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33" name="Straight Connector 232"/>
          <p:cNvCxnSpPr/>
          <p:nvPr/>
        </p:nvCxnSpPr>
        <p:spPr>
          <a:xfrm>
            <a:off x="571472" y="2214554"/>
            <a:ext cx="107157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Elbow Connector 255"/>
          <p:cNvCxnSpPr/>
          <p:nvPr/>
        </p:nvCxnSpPr>
        <p:spPr>
          <a:xfrm rot="10800000">
            <a:off x="1430316" y="3857628"/>
            <a:ext cx="1284296" cy="928694"/>
          </a:xfrm>
          <a:prstGeom prst="bentConnector3">
            <a:avLst>
              <a:gd name="adj1" fmla="val 10000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/>
          <p:nvPr/>
        </p:nvCxnSpPr>
        <p:spPr>
          <a:xfrm>
            <a:off x="1643042" y="235743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/>
          <p:cNvCxnSpPr/>
          <p:nvPr/>
        </p:nvCxnSpPr>
        <p:spPr>
          <a:xfrm rot="5400000">
            <a:off x="2643174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1714480" y="28572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ระบบการเช่าและคืนสินค้า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21172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857620" y="2643182"/>
            <a:ext cx="1239838" cy="1223962"/>
            <a:chOff x="3969" y="981"/>
            <a:chExt cx="727" cy="771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1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การสั่งซื้อ</a:t>
            </a:r>
            <a:endParaRPr lang="en-US" sz="3200" dirty="0"/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7143768" y="3071810"/>
            <a:ext cx="1368425" cy="649287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71604" y="5429264"/>
            <a:ext cx="1639164" cy="733734"/>
            <a:chOff x="5792134" y="751055"/>
            <a:chExt cx="1639164" cy="733734"/>
          </a:xfrm>
        </p:grpSpPr>
        <p:grpSp>
          <p:nvGrpSpPr>
            <p:cNvPr id="17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8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9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2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45" name="Straight Arrow Connector 44"/>
          <p:cNvCxnSpPr/>
          <p:nvPr/>
        </p:nvCxnSpPr>
        <p:spPr>
          <a:xfrm>
            <a:off x="2214546" y="314324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5143504" y="3429000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>
            <a:off x="2285984" y="342900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214546" y="2643182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00694" y="314324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5072066" y="3143248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500298" y="314324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5429256" y="271462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85984" y="378619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2285984" y="371475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500694" y="3714752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cxnSp>
        <p:nvCxnSpPr>
          <p:cNvPr id="60" name="Straight Arrow Connector 59"/>
          <p:cNvCxnSpPr/>
          <p:nvPr/>
        </p:nvCxnSpPr>
        <p:spPr>
          <a:xfrm rot="10800000">
            <a:off x="5143504" y="3714752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 flipH="1" flipV="1">
            <a:off x="2857488" y="4071942"/>
            <a:ext cx="1500198" cy="1428760"/>
            <a:chOff x="5072066" y="2071678"/>
            <a:chExt cx="1928826" cy="1214446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 flipH="1" flipV="1">
            <a:off x="2857488" y="4071942"/>
            <a:ext cx="2071702" cy="1928826"/>
            <a:chOff x="5072066" y="2071678"/>
            <a:chExt cx="1928826" cy="1214446"/>
          </a:xfrm>
        </p:grpSpPr>
        <p:cxnSp>
          <p:nvCxnSpPr>
            <p:cNvPr id="72" name="Straight Connector 71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2214546" y="507207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         ข้อมูลผู้จำหน่าย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3286116" y="5500702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143240" y="600076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61" name="Rounded Rectangle 60"/>
          <p:cNvSpPr/>
          <p:nvPr/>
        </p:nvSpPr>
        <p:spPr>
          <a:xfrm>
            <a:off x="785786" y="3143248"/>
            <a:ext cx="1357322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ผู้จัดการร้าน</a:t>
            </a:r>
          </a:p>
          <a:p>
            <a:pPr algn="ctr"/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62" name="Group 61"/>
          <p:cNvGrpSpPr/>
          <p:nvPr/>
        </p:nvGrpSpPr>
        <p:grpSpPr>
          <a:xfrm flipH="1" flipV="1">
            <a:off x="2857488" y="4071942"/>
            <a:ext cx="1643074" cy="1643074"/>
            <a:chOff x="5072066" y="2071678"/>
            <a:chExt cx="1928826" cy="1214446"/>
          </a:xfrm>
        </p:grpSpPr>
        <p:cxnSp>
          <p:nvCxnSpPr>
            <p:cNvPr id="63" name="Straight Connector 62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Elbow Connector 64"/>
          <p:cNvCxnSpPr/>
          <p:nvPr/>
        </p:nvCxnSpPr>
        <p:spPr>
          <a:xfrm rot="10800000" flipV="1">
            <a:off x="2786050" y="4143380"/>
            <a:ext cx="1857388" cy="1700940"/>
          </a:xfrm>
          <a:prstGeom prst="bentConnector3">
            <a:avLst>
              <a:gd name="adj1" fmla="val 159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1340768"/>
            <a:ext cx="6400800" cy="34747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Input Name of VCD</a:t>
            </a:r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 smtClean="0"/>
              <a:t>If have in VCD Database no action</a:t>
            </a:r>
          </a:p>
          <a:p>
            <a:pPr lvl="1"/>
            <a:r>
              <a:rPr lang="en-US" dirty="0" smtClean="0"/>
              <a:t>Else Create </a:t>
            </a:r>
            <a:r>
              <a:rPr lang="en-US" dirty="0"/>
              <a:t>Purchase order</a:t>
            </a:r>
          </a:p>
          <a:p>
            <a:r>
              <a:rPr lang="en-US" dirty="0" smtClean="0"/>
              <a:t>Read Supply Database</a:t>
            </a:r>
          </a:p>
          <a:p>
            <a:r>
              <a:rPr lang="en-US" dirty="0" smtClean="0"/>
              <a:t>Send order to Supply</a:t>
            </a:r>
          </a:p>
          <a:p>
            <a:r>
              <a:rPr lang="en-US" dirty="0" smtClean="0"/>
              <a:t>Input new Quotation ID (From Supply)</a:t>
            </a:r>
            <a:r>
              <a:rPr lang="th-TH" dirty="0" smtClean="0"/>
              <a:t>ใบเสนอราคา</a:t>
            </a:r>
            <a:endParaRPr lang="en-US" dirty="0" smtClean="0"/>
          </a:p>
          <a:p>
            <a:r>
              <a:rPr lang="en-US" dirty="0" smtClean="0"/>
              <a:t>Read </a:t>
            </a:r>
            <a:r>
              <a:rPr lang="en-US" dirty="0"/>
              <a:t>Order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Update </a:t>
            </a:r>
            <a:r>
              <a:rPr lang="en-US" dirty="0"/>
              <a:t>Order </a:t>
            </a:r>
            <a:r>
              <a:rPr lang="en-US" dirty="0" smtClean="0"/>
              <a:t>Database</a:t>
            </a:r>
          </a:p>
          <a:p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619672" y="26064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การสั่งซื้อ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8386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143372" y="2714620"/>
            <a:ext cx="1273946" cy="1223962"/>
            <a:chOff x="3969" y="981"/>
            <a:chExt cx="747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การรับสินค้าจากการสั่งซื้อและส่งเปลี่ยน</a:t>
            </a:r>
            <a:endParaRPr lang="en-US" sz="3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1643042" y="5500702"/>
            <a:ext cx="1363466" cy="981984"/>
            <a:chOff x="5792134" y="751055"/>
            <a:chExt cx="1363466" cy="981984"/>
          </a:xfrm>
        </p:grpSpPr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4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5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1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8" name="Rectangle 18"/>
          <p:cNvSpPr>
            <a:spLocks noChangeArrowheads="1"/>
          </p:cNvSpPr>
          <p:nvPr/>
        </p:nvSpPr>
        <p:spPr bwMode="auto">
          <a:xfrm>
            <a:off x="7143768" y="3071810"/>
            <a:ext cx="1368425" cy="649287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214546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0800000">
            <a:off x="5500694" y="3643314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428860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5857884" y="3714752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grpSp>
        <p:nvGrpSpPr>
          <p:cNvPr id="56" name="Group 55"/>
          <p:cNvGrpSpPr/>
          <p:nvPr/>
        </p:nvGrpSpPr>
        <p:grpSpPr>
          <a:xfrm flipH="1" flipV="1">
            <a:off x="2928926" y="4143380"/>
            <a:ext cx="1500198" cy="1428760"/>
            <a:chOff x="5072066" y="2071678"/>
            <a:chExt cx="1928826" cy="1214446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Shape 58"/>
          <p:cNvCxnSpPr/>
          <p:nvPr/>
        </p:nvCxnSpPr>
        <p:spPr>
          <a:xfrm flipV="1">
            <a:off x="3000364" y="4143380"/>
            <a:ext cx="1708368" cy="1721851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 flipH="1" flipV="1">
            <a:off x="2928926" y="4143380"/>
            <a:ext cx="2071702" cy="2000264"/>
            <a:chOff x="5072066" y="2071678"/>
            <a:chExt cx="1928826" cy="1214446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Elbow Connector 63"/>
          <p:cNvCxnSpPr>
            <a:endCxn id="42" idx="3"/>
          </p:cNvCxnSpPr>
          <p:nvPr/>
        </p:nvCxnSpPr>
        <p:spPr>
          <a:xfrm rot="10800000" flipV="1">
            <a:off x="3006508" y="4143380"/>
            <a:ext cx="2279872" cy="2201006"/>
          </a:xfrm>
          <a:prstGeom prst="bentConnector3">
            <a:avLst>
              <a:gd name="adj1" fmla="val -13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928926" y="514351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3286116" y="5572140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3286116" y="5857892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286116" y="6286520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cxnSp>
        <p:nvCxnSpPr>
          <p:cNvPr id="70" name="Straight Arrow Connector 69"/>
          <p:cNvCxnSpPr/>
          <p:nvPr/>
        </p:nvCxnSpPr>
        <p:spPr>
          <a:xfrm rot="10800000">
            <a:off x="2357422" y="3571876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643174" y="3643314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500694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  <p:sp>
        <p:nvSpPr>
          <p:cNvPr id="74" name="Rounded Rectangle 73"/>
          <p:cNvSpPr/>
          <p:nvPr/>
        </p:nvSpPr>
        <p:spPr>
          <a:xfrm>
            <a:off x="785786" y="3071810"/>
            <a:ext cx="1357322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ผู้จัดการร้าน</a:t>
            </a:r>
          </a:p>
          <a:p>
            <a:pPr algn="ctr"/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916832"/>
            <a:ext cx="6400800" cy="34747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Input New VCD </a:t>
            </a:r>
            <a:r>
              <a:rPr lang="en-US" dirty="0"/>
              <a:t>Name, </a:t>
            </a:r>
            <a:r>
              <a:rPr lang="en-US" dirty="0" smtClean="0"/>
              <a:t>Quotation,</a:t>
            </a:r>
            <a:r>
              <a:rPr lang="en-US" dirty="0"/>
              <a:t> Reception</a:t>
            </a:r>
            <a:endParaRPr lang="en-US" dirty="0" smtClean="0"/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Read </a:t>
            </a:r>
            <a:r>
              <a:rPr lang="en-US" dirty="0"/>
              <a:t>Quotation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Read Reception Database 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Create Receipts Bill</a:t>
            </a:r>
          </a:p>
          <a:p>
            <a:pPr lvl="1"/>
            <a:r>
              <a:rPr lang="en-US" dirty="0" smtClean="0"/>
              <a:t>Send to Supply</a:t>
            </a:r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03648" y="62068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การรับสินค้าจากการสั่งซื้อและส่งเปลี่ยน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86813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การจ่ายชำระเงิน</a:t>
            </a:r>
            <a:endParaRPr lang="en-US" sz="3200" dirty="0"/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000496" y="2857496"/>
            <a:ext cx="1241543" cy="1225550"/>
            <a:chOff x="3969" y="981"/>
            <a:chExt cx="728" cy="77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7215206" y="3071810"/>
            <a:ext cx="1368425" cy="649287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57224" y="5357826"/>
            <a:ext cx="1639164" cy="733734"/>
            <a:chOff x="5792134" y="751055"/>
            <a:chExt cx="1639164" cy="733734"/>
          </a:xfrm>
        </p:grpSpPr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Group 17"/>
            <p:cNvGrpSpPr>
              <a:grpSpLocks/>
            </p:cNvGrpSpPr>
            <p:nvPr/>
          </p:nvGrpSpPr>
          <p:grpSpPr bwMode="auto">
            <a:xfrm>
              <a:off x="5792134" y="992257"/>
              <a:ext cx="1216499" cy="242649"/>
              <a:chOff x="3288" y="2069"/>
              <a:chExt cx="1270" cy="272"/>
            </a:xfrm>
          </p:grpSpPr>
          <p:sp>
            <p:nvSpPr>
              <p:cNvPr id="29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1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41" name="Straight Arrow Connector 40"/>
          <p:cNvCxnSpPr/>
          <p:nvPr/>
        </p:nvCxnSpPr>
        <p:spPr>
          <a:xfrm>
            <a:off x="207167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71670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86380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rot="10800000">
            <a:off x="5286380" y="364331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2071670" y="364331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285984" y="3714752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572132" y="3714752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grpSp>
        <p:nvGrpSpPr>
          <p:cNvPr id="50" name="Group 49"/>
          <p:cNvGrpSpPr/>
          <p:nvPr/>
        </p:nvGrpSpPr>
        <p:grpSpPr>
          <a:xfrm flipH="1" flipV="1">
            <a:off x="2214546" y="4143380"/>
            <a:ext cx="2071702" cy="1357322"/>
            <a:chOff x="5072066" y="2071678"/>
            <a:chExt cx="1928826" cy="1214446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2500298" y="514351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2643174" y="5929330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  <p:sp>
        <p:nvSpPr>
          <p:cNvPr id="53" name="Rounded Rectangle 52"/>
          <p:cNvSpPr/>
          <p:nvPr/>
        </p:nvSpPr>
        <p:spPr>
          <a:xfrm>
            <a:off x="642910" y="3071810"/>
            <a:ext cx="1357322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ผู้จัดการร้าน</a:t>
            </a:r>
          </a:p>
          <a:p>
            <a:pPr algn="ctr"/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54" name="Group 64"/>
          <p:cNvGrpSpPr/>
          <p:nvPr/>
        </p:nvGrpSpPr>
        <p:grpSpPr>
          <a:xfrm flipH="1" flipV="1">
            <a:off x="2214546" y="4071942"/>
            <a:ext cx="2357454" cy="1857388"/>
            <a:chOff x="5072066" y="2071678"/>
            <a:chExt cx="1928826" cy="1214446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Elbow Connector 56"/>
          <p:cNvCxnSpPr/>
          <p:nvPr/>
        </p:nvCxnSpPr>
        <p:spPr>
          <a:xfrm rot="10800000" flipV="1">
            <a:off x="2143108" y="4000504"/>
            <a:ext cx="2214578" cy="2071702"/>
          </a:xfrm>
          <a:prstGeom prst="bentConnector3">
            <a:avLst>
              <a:gd name="adj1" fmla="val -1812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8789" y="5562600"/>
            <a:ext cx="6512511" cy="1143000"/>
          </a:xfrm>
        </p:spPr>
        <p:txBody>
          <a:bodyPr/>
          <a:lstStyle/>
          <a:p>
            <a:r>
              <a:rPr lang="en-US" dirty="0" err="1"/>
              <a:t>Madoo</a:t>
            </a:r>
            <a:r>
              <a:rPr lang="en-US" dirty="0"/>
              <a:t> 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731520"/>
            <a:ext cx="8077200" cy="24688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ความเป็นมา</a:t>
            </a:r>
          </a:p>
          <a:p>
            <a:pPr marL="45720" indent="0" algn="just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เศรษฐกิจ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ในยุคปัจจุบันทำให้ค่าใช้จ่ายในชีวิตประจำวันนั้นสูงขึ้น เงินเดือนจาการทำงานในอาชีพหลักจึงไม่เพียงพอต่อการดำรงชีวิต จึงเกิดความคิดในการทำธุรกิจ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ร้านเช่า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เนื่องจากคนส่วนใหญ่มักไม่มีเวลาไปดูในโรงภาพยนตร์จึงหัน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มาเช่า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เพื่อไปชมแทน และส่วนใหญ่มักจะใช้เวลาหลังเลิกงานเพื่อเป็นการผ่อนคลายความตึงเครียดทางร้านให้บริการตั้งแต่เวลา 17.00 – 24.00 น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 เป็นต้นไปและเพื่อเป็นการสนับสนุนการศึกษาทางร้านจึงได้จ้างนักศึกษา 2 คน เพื่อมาเป็นพนักงาน เพื่อให้เยาวชนได้เรียนรู้การทำงานและใช้เวลาว่างให้เป็นประโยชน์ต่อไป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4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2204864"/>
            <a:ext cx="6400800" cy="3474720"/>
          </a:xfrm>
        </p:spPr>
        <p:txBody>
          <a:bodyPr/>
          <a:lstStyle/>
          <a:p>
            <a:r>
              <a:rPr lang="en-US" dirty="0"/>
              <a:t>Read Order </a:t>
            </a:r>
            <a:r>
              <a:rPr lang="en-US" dirty="0" smtClean="0"/>
              <a:t>Database</a:t>
            </a:r>
          </a:p>
          <a:p>
            <a:r>
              <a:rPr lang="en-US" dirty="0" smtClean="0"/>
              <a:t>Find Latest Order</a:t>
            </a:r>
          </a:p>
          <a:p>
            <a:r>
              <a:rPr lang="en-US" dirty="0" smtClean="0"/>
              <a:t>Input New Pay ID </a:t>
            </a:r>
          </a:p>
          <a:p>
            <a:r>
              <a:rPr lang="en-US" dirty="0" smtClean="0"/>
              <a:t>Read Pay Database</a:t>
            </a:r>
            <a:endParaRPr lang="en-US" dirty="0"/>
          </a:p>
          <a:p>
            <a:pPr lvl="1"/>
            <a:r>
              <a:rPr lang="en-US" dirty="0" smtClean="0"/>
              <a:t>Update New pay ID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03648" y="62068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การจ่ายชำระเงิน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90992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การส่งเปลี่ยนสินค้า</a:t>
            </a:r>
            <a:endParaRPr lang="en-US" sz="3200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071934" y="2786058"/>
            <a:ext cx="1241543" cy="1223963"/>
            <a:chOff x="3969" y="981"/>
            <a:chExt cx="728" cy="771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4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215206" y="3071810"/>
            <a:ext cx="1368425" cy="649287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5" name="Group 19"/>
          <p:cNvGrpSpPr/>
          <p:nvPr/>
        </p:nvGrpSpPr>
        <p:grpSpPr>
          <a:xfrm>
            <a:off x="1285852" y="5357826"/>
            <a:ext cx="1917005" cy="981980"/>
            <a:chOff x="5779261" y="751059"/>
            <a:chExt cx="1917005" cy="981980"/>
          </a:xfrm>
        </p:grpSpPr>
        <p:grpSp>
          <p:nvGrpSpPr>
            <p:cNvPr id="6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5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8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0" name="Group 66"/>
            <p:cNvGrpSpPr>
              <a:grpSpLocks/>
            </p:cNvGrpSpPr>
            <p:nvPr/>
          </p:nvGrpSpPr>
          <p:grpSpPr bwMode="auto">
            <a:xfrm>
              <a:off x="5779261" y="799533"/>
              <a:ext cx="1367757" cy="435370"/>
              <a:chOff x="1915" y="2874"/>
              <a:chExt cx="1275" cy="436"/>
            </a:xfrm>
          </p:grpSpPr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5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1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56" name="Text Box 74"/>
          <p:cNvSpPr txBox="1">
            <a:spLocks noChangeArrowheads="1"/>
          </p:cNvSpPr>
          <p:nvPr/>
        </p:nvSpPr>
        <p:spPr bwMode="auto">
          <a:xfrm>
            <a:off x="1571604" y="5643578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" name="Text Box 73"/>
          <p:cNvSpPr txBox="1">
            <a:spLocks noChangeArrowheads="1"/>
          </p:cNvSpPr>
          <p:nvPr/>
        </p:nvSpPr>
        <p:spPr bwMode="auto">
          <a:xfrm>
            <a:off x="1295994" y="5639386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2143108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357422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500694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cxnSp>
        <p:nvCxnSpPr>
          <p:cNvPr id="64" name="Straight Arrow Connector 63"/>
          <p:cNvCxnSpPr/>
          <p:nvPr/>
        </p:nvCxnSpPr>
        <p:spPr>
          <a:xfrm rot="16200000" flipV="1">
            <a:off x="263802" y="5476900"/>
            <a:ext cx="45719" cy="1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64"/>
          <p:cNvGrpSpPr/>
          <p:nvPr/>
        </p:nvGrpSpPr>
        <p:grpSpPr>
          <a:xfrm flipH="1" flipV="1">
            <a:off x="2786050" y="4143380"/>
            <a:ext cx="1928826" cy="1857388"/>
            <a:chOff x="5072066" y="2071678"/>
            <a:chExt cx="1928826" cy="1214446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Elbow Connector 67"/>
          <p:cNvCxnSpPr/>
          <p:nvPr/>
        </p:nvCxnSpPr>
        <p:spPr>
          <a:xfrm rot="10800000" flipV="1">
            <a:off x="2571736" y="4214818"/>
            <a:ext cx="1643076" cy="1214446"/>
          </a:xfrm>
          <a:prstGeom prst="bentConnector3">
            <a:avLst>
              <a:gd name="adj1" fmla="val 1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rot="10800000" flipV="1">
            <a:off x="2643174" y="4214818"/>
            <a:ext cx="1857388" cy="1500198"/>
          </a:xfrm>
          <a:prstGeom prst="bentConnector3">
            <a:avLst>
              <a:gd name="adj1" fmla="val -25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857488" y="5072074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2857488" y="5429264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2857488" y="5715016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000364" y="6215082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  <p:sp>
        <p:nvSpPr>
          <p:cNvPr id="70" name="Rounded Rectangle 69"/>
          <p:cNvSpPr/>
          <p:nvPr/>
        </p:nvSpPr>
        <p:spPr>
          <a:xfrm>
            <a:off x="714348" y="2857496"/>
            <a:ext cx="1357322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ผู้จัดการร้าน</a:t>
            </a:r>
          </a:p>
          <a:p>
            <a:pPr algn="ctr"/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2" name="Elbow Connector 71"/>
          <p:cNvCxnSpPr/>
          <p:nvPr/>
        </p:nvCxnSpPr>
        <p:spPr>
          <a:xfrm rot="10800000" flipV="1">
            <a:off x="2786050" y="4143380"/>
            <a:ext cx="2214578" cy="2071702"/>
          </a:xfrm>
          <a:prstGeom prst="bentConnector3">
            <a:avLst>
              <a:gd name="adj1" fmla="val 114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64"/>
          <p:cNvGrpSpPr/>
          <p:nvPr/>
        </p:nvGrpSpPr>
        <p:grpSpPr>
          <a:xfrm flipH="1" flipV="1">
            <a:off x="2857488" y="4143380"/>
            <a:ext cx="2357454" cy="2214578"/>
            <a:chOff x="5072066" y="2071678"/>
            <a:chExt cx="1928826" cy="1214446"/>
          </a:xfrm>
        </p:grpSpPr>
        <p:cxnSp>
          <p:nvCxnSpPr>
            <p:cNvPr id="80" name="Straight Connector 79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412776"/>
            <a:ext cx="6400800" cy="3474720"/>
          </a:xfrm>
        </p:spPr>
        <p:txBody>
          <a:bodyPr/>
          <a:lstStyle/>
          <a:p>
            <a:r>
              <a:rPr lang="en-US" dirty="0" smtClean="0"/>
              <a:t>Input Change VCD Name</a:t>
            </a:r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/>
              <a:t>Compare Change VCD </a:t>
            </a:r>
            <a:r>
              <a:rPr lang="en-US" dirty="0" smtClean="0"/>
              <a:t>Name in VCD </a:t>
            </a:r>
            <a:r>
              <a:rPr lang="en-US" dirty="0"/>
              <a:t>Database</a:t>
            </a:r>
          </a:p>
          <a:p>
            <a:pPr lvl="1"/>
            <a:r>
              <a:rPr lang="en-US" dirty="0" smtClean="0"/>
              <a:t>If yes delete data</a:t>
            </a:r>
          </a:p>
          <a:p>
            <a:pPr lvl="1"/>
            <a:r>
              <a:rPr lang="en-US" dirty="0" smtClean="0"/>
              <a:t>Else do not delete</a:t>
            </a:r>
          </a:p>
          <a:p>
            <a:r>
              <a:rPr lang="en-US" dirty="0" smtClean="0"/>
              <a:t>Read </a:t>
            </a:r>
            <a:r>
              <a:rPr lang="en-US" dirty="0"/>
              <a:t>Change </a:t>
            </a:r>
            <a:r>
              <a:rPr lang="en-US" dirty="0" smtClean="0"/>
              <a:t>VCD Database</a:t>
            </a:r>
          </a:p>
          <a:p>
            <a:pPr lvl="1"/>
            <a:r>
              <a:rPr lang="en-US" dirty="0"/>
              <a:t>Update Change </a:t>
            </a:r>
            <a:r>
              <a:rPr lang="en-US" dirty="0" smtClean="0"/>
              <a:t>VCD Database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75656" y="476672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การส่งเปลี่ยนสินค้า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007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3427146" y="637380"/>
            <a:ext cx="1239838" cy="1223962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198190" y="1838527"/>
            <a:ext cx="1273946" cy="1223962"/>
            <a:chOff x="3969" y="981"/>
            <a:chExt cx="74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386212" y="4905337"/>
            <a:ext cx="1241543" cy="1225550"/>
            <a:chOff x="3969" y="981"/>
            <a:chExt cx="728" cy="772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3395592" y="3365604"/>
            <a:ext cx="1241543" cy="1223963"/>
            <a:chOff x="3969" y="981"/>
            <a:chExt cx="728" cy="771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34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4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7094595" y="156368"/>
            <a:ext cx="1368425" cy="649287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cxnSp>
        <p:nvCxnSpPr>
          <p:cNvPr id="41" name="Elbow Connector 40"/>
          <p:cNvCxnSpPr>
            <a:endCxn id="9" idx="0"/>
          </p:cNvCxnSpPr>
          <p:nvPr/>
        </p:nvCxnSpPr>
        <p:spPr>
          <a:xfrm rot="5400000" flipH="1" flipV="1">
            <a:off x="2513439" y="-810845"/>
            <a:ext cx="78579" cy="2975030"/>
          </a:xfrm>
          <a:prstGeom prst="bentConnector3">
            <a:avLst>
              <a:gd name="adj1" fmla="val 39091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600200" y="15240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 flipH="1" flipV="1">
            <a:off x="1714480" y="1142984"/>
            <a:ext cx="167772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28794" y="857232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600277" y="30793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ใบสั่งซื้อ</a:t>
            </a:r>
            <a:endParaRPr lang="en-US" dirty="0"/>
          </a:p>
        </p:txBody>
      </p:sp>
      <p:cxnSp>
        <p:nvCxnSpPr>
          <p:cNvPr id="98" name="Elbow Connector 97"/>
          <p:cNvCxnSpPr>
            <a:endCxn id="14" idx="3"/>
          </p:cNvCxnSpPr>
          <p:nvPr/>
        </p:nvCxnSpPr>
        <p:spPr>
          <a:xfrm rot="10800000" flipV="1">
            <a:off x="5472136" y="857231"/>
            <a:ext cx="1885948" cy="1782189"/>
          </a:xfrm>
          <a:prstGeom prst="bentConnector3">
            <a:avLst>
              <a:gd name="adj1" fmla="val 858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000760" y="2285992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102" name="Elbow Connector 101"/>
          <p:cNvCxnSpPr/>
          <p:nvPr/>
        </p:nvCxnSpPr>
        <p:spPr>
          <a:xfrm rot="16200000" flipH="1">
            <a:off x="1829584" y="600875"/>
            <a:ext cx="1627181" cy="31559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6461927" y="440490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grpSp>
        <p:nvGrpSpPr>
          <p:cNvPr id="142" name="Group 141"/>
          <p:cNvGrpSpPr/>
          <p:nvPr/>
        </p:nvGrpSpPr>
        <p:grpSpPr>
          <a:xfrm>
            <a:off x="5812762" y="910749"/>
            <a:ext cx="1639164" cy="733734"/>
            <a:chOff x="5792134" y="751055"/>
            <a:chExt cx="1639164" cy="733734"/>
          </a:xfrm>
        </p:grpSpPr>
        <p:grpSp>
          <p:nvGrpSpPr>
            <p:cNvPr id="105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0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10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1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1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3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133" name="Elbow Connector 132"/>
          <p:cNvCxnSpPr/>
          <p:nvPr/>
        </p:nvCxnSpPr>
        <p:spPr>
          <a:xfrm flipV="1">
            <a:off x="4268806" y="337066"/>
            <a:ext cx="2825789" cy="371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147"/>
          <p:cNvCxnSpPr/>
          <p:nvPr/>
        </p:nvCxnSpPr>
        <p:spPr>
          <a:xfrm rot="5400000" flipH="1" flipV="1">
            <a:off x="4291602" y="1114970"/>
            <a:ext cx="3588335" cy="2918907"/>
          </a:xfrm>
          <a:prstGeom prst="bentConnector3">
            <a:avLst>
              <a:gd name="adj1" fmla="val -23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928662" y="407194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2214546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ใบตอบรับ</a:t>
            </a:r>
            <a:endParaRPr lang="en-US" dirty="0"/>
          </a:p>
        </p:txBody>
      </p:sp>
      <p:cxnSp>
        <p:nvCxnSpPr>
          <p:cNvPr id="218" name="Elbow Connector 217"/>
          <p:cNvCxnSpPr/>
          <p:nvPr/>
        </p:nvCxnSpPr>
        <p:spPr>
          <a:xfrm rot="5400000" flipH="1" flipV="1">
            <a:off x="3739250" y="1705862"/>
            <a:ext cx="5060150" cy="3310950"/>
          </a:xfrm>
          <a:prstGeom prst="bentConnector3">
            <a:avLst>
              <a:gd name="adj1" fmla="val -9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1005367" y="5502859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cxnSp>
        <p:nvCxnSpPr>
          <p:cNvPr id="222" name="Elbow Connector 221"/>
          <p:cNvCxnSpPr/>
          <p:nvPr/>
        </p:nvCxnSpPr>
        <p:spPr>
          <a:xfrm rot="16200000" flipV="1">
            <a:off x="-350042" y="2135936"/>
            <a:ext cx="4514894" cy="2957617"/>
          </a:xfrm>
          <a:prstGeom prst="bentConnector3">
            <a:avLst>
              <a:gd name="adj1" fmla="val -8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/>
          <p:cNvSpPr txBox="1"/>
          <p:nvPr/>
        </p:nvSpPr>
        <p:spPr>
          <a:xfrm>
            <a:off x="6534929" y="594622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grpSp>
        <p:nvGrpSpPr>
          <p:cNvPr id="267" name="Group 266"/>
          <p:cNvGrpSpPr/>
          <p:nvPr/>
        </p:nvGrpSpPr>
        <p:grpSpPr>
          <a:xfrm>
            <a:off x="1157328" y="1978396"/>
            <a:ext cx="1363466" cy="981984"/>
            <a:chOff x="5792134" y="751055"/>
            <a:chExt cx="1363466" cy="981984"/>
          </a:xfrm>
        </p:grpSpPr>
        <p:grpSp>
          <p:nvGrpSpPr>
            <p:cNvPr id="268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29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9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28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29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0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8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1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27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7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7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305" name="Straight Arrow Connector 304"/>
          <p:cNvCxnSpPr>
            <a:stCxn id="107" idx="1"/>
          </p:cNvCxnSpPr>
          <p:nvPr/>
        </p:nvCxnSpPr>
        <p:spPr>
          <a:xfrm flipH="1">
            <a:off x="4701090" y="1049049"/>
            <a:ext cx="11116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/>
          <p:cNvCxnSpPr/>
          <p:nvPr/>
        </p:nvCxnSpPr>
        <p:spPr>
          <a:xfrm flipH="1">
            <a:off x="4643438" y="1714488"/>
            <a:ext cx="11116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TextBox 312"/>
          <p:cNvSpPr txBox="1"/>
          <p:nvPr/>
        </p:nvSpPr>
        <p:spPr>
          <a:xfrm>
            <a:off x="4750342" y="74106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14" name="TextBox 313"/>
          <p:cNvSpPr txBox="1"/>
          <p:nvPr/>
        </p:nvSpPr>
        <p:spPr>
          <a:xfrm>
            <a:off x="4714876" y="1142984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15" name="TextBox 314"/>
          <p:cNvSpPr txBox="1"/>
          <p:nvPr/>
        </p:nvSpPr>
        <p:spPr>
          <a:xfrm>
            <a:off x="4714876" y="142873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cxnSp>
        <p:nvCxnSpPr>
          <p:cNvPr id="352" name="Straight Arrow Connector 351"/>
          <p:cNvCxnSpPr/>
          <p:nvPr/>
        </p:nvCxnSpPr>
        <p:spPr>
          <a:xfrm>
            <a:off x="2396484" y="2099720"/>
            <a:ext cx="1801706" cy="8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Arrow Connector 355"/>
          <p:cNvCxnSpPr/>
          <p:nvPr/>
        </p:nvCxnSpPr>
        <p:spPr>
          <a:xfrm>
            <a:off x="2337914" y="2588808"/>
            <a:ext cx="1826821" cy="25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Arrow Connector 359"/>
          <p:cNvCxnSpPr/>
          <p:nvPr/>
        </p:nvCxnSpPr>
        <p:spPr>
          <a:xfrm flipH="1">
            <a:off x="2337914" y="2837058"/>
            <a:ext cx="186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TextBox 360"/>
          <p:cNvSpPr txBox="1"/>
          <p:nvPr/>
        </p:nvSpPr>
        <p:spPr>
          <a:xfrm>
            <a:off x="2349039" y="175695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62" name="TextBox 361"/>
          <p:cNvSpPr txBox="1"/>
          <p:nvPr/>
        </p:nvSpPr>
        <p:spPr>
          <a:xfrm>
            <a:off x="2575862" y="2126283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63" name="TextBox 362"/>
          <p:cNvSpPr txBox="1"/>
          <p:nvPr/>
        </p:nvSpPr>
        <p:spPr>
          <a:xfrm>
            <a:off x="2416976" y="2355011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68" name="TextBox 367"/>
          <p:cNvSpPr txBox="1"/>
          <p:nvPr/>
        </p:nvSpPr>
        <p:spPr>
          <a:xfrm>
            <a:off x="2523263" y="258880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grpSp>
        <p:nvGrpSpPr>
          <p:cNvPr id="378" name="Group 377"/>
          <p:cNvGrpSpPr/>
          <p:nvPr/>
        </p:nvGrpSpPr>
        <p:grpSpPr>
          <a:xfrm>
            <a:off x="6084169" y="3388851"/>
            <a:ext cx="1917005" cy="981980"/>
            <a:chOff x="5779261" y="751059"/>
            <a:chExt cx="1917005" cy="981980"/>
          </a:xfrm>
        </p:grpSpPr>
        <p:grpSp>
          <p:nvGrpSpPr>
            <p:cNvPr id="379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40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0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0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39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0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1" name="Group 66"/>
            <p:cNvGrpSpPr>
              <a:grpSpLocks/>
            </p:cNvGrpSpPr>
            <p:nvPr/>
          </p:nvGrpSpPr>
          <p:grpSpPr bwMode="auto">
            <a:xfrm>
              <a:off x="5779261" y="799540"/>
              <a:ext cx="1367757" cy="435371"/>
              <a:chOff x="1915" y="2874"/>
              <a:chExt cx="1275" cy="436"/>
            </a:xfrm>
          </p:grpSpPr>
          <p:grpSp>
            <p:nvGrpSpPr>
              <p:cNvPr id="39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4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5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6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7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8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2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93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38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8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15" name="Text Box 74"/>
          <p:cNvSpPr txBox="1">
            <a:spLocks noChangeArrowheads="1"/>
          </p:cNvSpPr>
          <p:nvPr/>
        </p:nvSpPr>
        <p:spPr bwMode="auto">
          <a:xfrm>
            <a:off x="6348914" y="367408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6" name="Text Box 73"/>
          <p:cNvSpPr txBox="1">
            <a:spLocks noChangeArrowheads="1"/>
          </p:cNvSpPr>
          <p:nvPr/>
        </p:nvSpPr>
        <p:spPr bwMode="auto">
          <a:xfrm>
            <a:off x="6073304" y="3669890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24" name="Straight Arrow Connector 423"/>
          <p:cNvCxnSpPr/>
          <p:nvPr/>
        </p:nvCxnSpPr>
        <p:spPr>
          <a:xfrm flipV="1">
            <a:off x="4725135" y="4020488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Arrow Connector 426"/>
          <p:cNvCxnSpPr>
            <a:stCxn id="416" idx="1"/>
          </p:cNvCxnSpPr>
          <p:nvPr/>
        </p:nvCxnSpPr>
        <p:spPr>
          <a:xfrm flipH="1">
            <a:off x="4701090" y="379321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/>
          <p:cNvCxnSpPr/>
          <p:nvPr/>
        </p:nvCxnSpPr>
        <p:spPr>
          <a:xfrm flipH="1">
            <a:off x="4674516" y="3512173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TextBox 429"/>
          <p:cNvSpPr txBox="1"/>
          <p:nvPr/>
        </p:nvSpPr>
        <p:spPr>
          <a:xfrm>
            <a:off x="4894266" y="3252376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431" name="TextBox 430"/>
          <p:cNvSpPr txBox="1"/>
          <p:nvPr/>
        </p:nvSpPr>
        <p:spPr>
          <a:xfrm>
            <a:off x="4672769" y="3549927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32" name="TextBox 431"/>
          <p:cNvSpPr txBox="1"/>
          <p:nvPr/>
        </p:nvSpPr>
        <p:spPr>
          <a:xfrm>
            <a:off x="4635696" y="3787055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433" name="TextBox 432"/>
          <p:cNvSpPr txBox="1"/>
          <p:nvPr/>
        </p:nvSpPr>
        <p:spPr>
          <a:xfrm>
            <a:off x="4714876" y="4071942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  <p:grpSp>
        <p:nvGrpSpPr>
          <p:cNvPr id="434" name="Group 433"/>
          <p:cNvGrpSpPr/>
          <p:nvPr/>
        </p:nvGrpSpPr>
        <p:grpSpPr>
          <a:xfrm>
            <a:off x="6209679" y="5095033"/>
            <a:ext cx="1639164" cy="733734"/>
            <a:chOff x="5792134" y="751055"/>
            <a:chExt cx="1639164" cy="733734"/>
          </a:xfrm>
        </p:grpSpPr>
        <p:grpSp>
          <p:nvGrpSpPr>
            <p:cNvPr id="436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45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5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45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7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44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4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8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43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44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63" name="TextBox 462"/>
          <p:cNvSpPr txBox="1"/>
          <p:nvPr/>
        </p:nvSpPr>
        <p:spPr>
          <a:xfrm>
            <a:off x="4725135" y="4847025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cxnSp>
        <p:nvCxnSpPr>
          <p:cNvPr id="464" name="Straight Arrow Connector 463"/>
          <p:cNvCxnSpPr/>
          <p:nvPr/>
        </p:nvCxnSpPr>
        <p:spPr>
          <a:xfrm flipH="1">
            <a:off x="4713112" y="5227606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/>
          <p:cNvCxnSpPr/>
          <p:nvPr/>
        </p:nvCxnSpPr>
        <p:spPr>
          <a:xfrm flipH="1">
            <a:off x="4725135" y="550983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TextBox 467"/>
          <p:cNvSpPr txBox="1"/>
          <p:nvPr/>
        </p:nvSpPr>
        <p:spPr>
          <a:xfrm>
            <a:off x="4701090" y="516586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69" name="TextBox 468"/>
          <p:cNvSpPr txBox="1"/>
          <p:nvPr/>
        </p:nvSpPr>
        <p:spPr>
          <a:xfrm>
            <a:off x="4788629" y="5520779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  <p:cxnSp>
        <p:nvCxnSpPr>
          <p:cNvPr id="215" name="Elbow Connector 214"/>
          <p:cNvCxnSpPr>
            <a:endCxn id="34" idx="1"/>
          </p:cNvCxnSpPr>
          <p:nvPr/>
        </p:nvCxnSpPr>
        <p:spPr>
          <a:xfrm>
            <a:off x="714348" y="1428736"/>
            <a:ext cx="2681244" cy="2584569"/>
          </a:xfrm>
          <a:prstGeom prst="bentConnector3">
            <a:avLst>
              <a:gd name="adj1" fmla="val 6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2643174" y="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ใบเสนอราคาและใบตอบรับ</a:t>
            </a:r>
            <a:endParaRPr lang="en-US" dirty="0"/>
          </a:p>
        </p:txBody>
      </p:sp>
      <p:cxnSp>
        <p:nvCxnSpPr>
          <p:cNvPr id="227" name="Straight Arrow Connector 226"/>
          <p:cNvCxnSpPr/>
          <p:nvPr/>
        </p:nvCxnSpPr>
        <p:spPr>
          <a:xfrm rot="10800000">
            <a:off x="1785918" y="857232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Box 227"/>
          <p:cNvSpPr txBox="1"/>
          <p:nvPr/>
        </p:nvSpPr>
        <p:spPr>
          <a:xfrm>
            <a:off x="1928794" y="57148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cxnSp>
        <p:nvCxnSpPr>
          <p:cNvPr id="235" name="Straight Connector 234"/>
          <p:cNvCxnSpPr/>
          <p:nvPr/>
        </p:nvCxnSpPr>
        <p:spPr>
          <a:xfrm rot="10800000">
            <a:off x="4286248" y="142852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Arrow Connector 236"/>
          <p:cNvCxnSpPr/>
          <p:nvPr/>
        </p:nvCxnSpPr>
        <p:spPr>
          <a:xfrm rot="5400000">
            <a:off x="4036215" y="39288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Elbow Connector 229"/>
          <p:cNvCxnSpPr/>
          <p:nvPr/>
        </p:nvCxnSpPr>
        <p:spPr>
          <a:xfrm rot="10800000">
            <a:off x="857224" y="1428736"/>
            <a:ext cx="3500462" cy="1714512"/>
          </a:xfrm>
          <a:prstGeom prst="bentConnector3">
            <a:avLst>
              <a:gd name="adj1" fmla="val 10006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TextBox 231"/>
          <p:cNvSpPr txBox="1"/>
          <p:nvPr/>
        </p:nvSpPr>
        <p:spPr>
          <a:xfrm>
            <a:off x="1357290" y="3143248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233" name="Elbow Connector 101"/>
          <p:cNvCxnSpPr/>
          <p:nvPr/>
        </p:nvCxnSpPr>
        <p:spPr>
          <a:xfrm rot="5400000" flipH="1" flipV="1">
            <a:off x="5429255" y="928671"/>
            <a:ext cx="2000266" cy="2000264"/>
          </a:xfrm>
          <a:prstGeom prst="bentConnector3">
            <a:avLst>
              <a:gd name="adj1" fmla="val -190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TextBox 243"/>
          <p:cNvSpPr txBox="1"/>
          <p:nvPr/>
        </p:nvSpPr>
        <p:spPr>
          <a:xfrm>
            <a:off x="5715008" y="264318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ใบตอบรับ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6237312"/>
            <a:ext cx="3024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ระบบการสั่งและจ่ายชำระเงิน</a:t>
            </a:r>
            <a:endParaRPr lang="th-TH" sz="2800" dirty="0"/>
          </a:p>
        </p:txBody>
      </p:sp>
      <p:sp>
        <p:nvSpPr>
          <p:cNvPr id="219" name="Rounded Rectangle 218"/>
          <p:cNvSpPr/>
          <p:nvPr/>
        </p:nvSpPr>
        <p:spPr>
          <a:xfrm>
            <a:off x="357158" y="714356"/>
            <a:ext cx="1357322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ผู้จัดการร้านอนุมัติการสั่งซื้อ</a:t>
            </a:r>
          </a:p>
          <a:p>
            <a:pPr algn="ctr"/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20" name="Straight Arrow Connector 219"/>
          <p:cNvCxnSpPr/>
          <p:nvPr/>
        </p:nvCxnSpPr>
        <p:spPr>
          <a:xfrm flipH="1" flipV="1">
            <a:off x="1714480" y="1357298"/>
            <a:ext cx="167772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Rectangle 222"/>
          <p:cNvSpPr/>
          <p:nvPr/>
        </p:nvSpPr>
        <p:spPr>
          <a:xfrm>
            <a:off x="2071670" y="1357298"/>
            <a:ext cx="987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/>
              <a:t>รายการสั่งซื้อ</a:t>
            </a:r>
            <a:endParaRPr lang="th-TH" dirty="0"/>
          </a:p>
        </p:txBody>
      </p:sp>
      <p:cxnSp>
        <p:nvCxnSpPr>
          <p:cNvPr id="225" name="Straight Arrow Connector 224"/>
          <p:cNvCxnSpPr/>
          <p:nvPr/>
        </p:nvCxnSpPr>
        <p:spPr>
          <a:xfrm flipH="1">
            <a:off x="4643438" y="1357298"/>
            <a:ext cx="11116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Arrow Connector 230"/>
          <p:cNvCxnSpPr/>
          <p:nvPr/>
        </p:nvCxnSpPr>
        <p:spPr>
          <a:xfrm flipV="1">
            <a:off x="4643438" y="121442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Arrow Connector 235"/>
          <p:cNvCxnSpPr/>
          <p:nvPr/>
        </p:nvCxnSpPr>
        <p:spPr>
          <a:xfrm>
            <a:off x="2357422" y="2285992"/>
            <a:ext cx="1801706" cy="8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Arrow Connector 237"/>
          <p:cNvCxnSpPr/>
          <p:nvPr/>
        </p:nvCxnSpPr>
        <p:spPr>
          <a:xfrm flipH="1">
            <a:off x="2357422" y="2428868"/>
            <a:ext cx="186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Arrow Connector 238"/>
          <p:cNvCxnSpPr/>
          <p:nvPr/>
        </p:nvCxnSpPr>
        <p:spPr>
          <a:xfrm flipH="1">
            <a:off x="4643438" y="4143380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Arrow Connector 239"/>
          <p:cNvCxnSpPr/>
          <p:nvPr/>
        </p:nvCxnSpPr>
        <p:spPr>
          <a:xfrm flipV="1">
            <a:off x="4643438" y="4357694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Arrow Connector 240"/>
          <p:cNvCxnSpPr/>
          <p:nvPr/>
        </p:nvCxnSpPr>
        <p:spPr>
          <a:xfrm flipV="1">
            <a:off x="4714876" y="5786454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/>
          <p:cNvCxnSpPr/>
          <p:nvPr/>
        </p:nvCxnSpPr>
        <p:spPr>
          <a:xfrm flipH="1">
            <a:off x="4643438" y="5643578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804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57620" y="2928934"/>
            <a:ext cx="1244723" cy="1223963"/>
            <a:chOff x="3966" y="981"/>
            <a:chExt cx="728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6" y="1026"/>
              <a:ext cx="728" cy="726"/>
              <a:chOff x="3651" y="846"/>
              <a:chExt cx="864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3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6786578" y="3357562"/>
            <a:ext cx="1944688" cy="360363"/>
            <a:chOff x="1927" y="3067"/>
            <a:chExt cx="1271" cy="243"/>
          </a:xfrm>
        </p:grpSpPr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14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13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42910" y="3214686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71670" y="2928934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000232" y="3357562"/>
            <a:ext cx="1849166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143504" y="335756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57422" y="378619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10800000">
            <a:off x="2071670" y="3714752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214942" y="292893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การสมัครสมาชิกและการตรวจสอบ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2976" y="1714488"/>
            <a:ext cx="6400800" cy="3474720"/>
          </a:xfrm>
        </p:spPr>
        <p:txBody>
          <a:bodyPr/>
          <a:lstStyle/>
          <a:p>
            <a:r>
              <a:rPr lang="en-US" dirty="0" smtClean="0"/>
              <a:t>Input Member Data</a:t>
            </a:r>
          </a:p>
          <a:p>
            <a:r>
              <a:rPr lang="en-US" dirty="0" smtClean="0"/>
              <a:t>Read Member Database</a:t>
            </a:r>
          </a:p>
          <a:p>
            <a:r>
              <a:rPr lang="th-TH" dirty="0" smtClean="0"/>
              <a:t>เปรียบเทียบ</a:t>
            </a:r>
            <a:r>
              <a:rPr lang="en-US" dirty="0" smtClean="0"/>
              <a:t> Member Data </a:t>
            </a:r>
            <a:r>
              <a:rPr lang="th-TH" dirty="0" smtClean="0"/>
              <a:t>กับ </a:t>
            </a:r>
            <a:r>
              <a:rPr lang="en-US" dirty="0" smtClean="0"/>
              <a:t>Member Database </a:t>
            </a:r>
            <a:r>
              <a:rPr lang="th-TH" dirty="0" smtClean="0"/>
              <a:t>ว่ามีอยู่แล้วหรือไม่</a:t>
            </a:r>
          </a:p>
          <a:p>
            <a:r>
              <a:rPr lang="th-TH" dirty="0" smtClean="0"/>
              <a:t>ถ้ามี ปฏิเสธการสมัคร</a:t>
            </a:r>
          </a:p>
          <a:p>
            <a:r>
              <a:rPr lang="th-TH" dirty="0" smtClean="0"/>
              <a:t>ถ้าไม่มี</a:t>
            </a:r>
          </a:p>
          <a:p>
            <a:pPr lvl="1"/>
            <a:r>
              <a:rPr lang="en-US" dirty="0" smtClean="0"/>
              <a:t>Update Member Database</a:t>
            </a:r>
            <a:endParaRPr lang="th-TH" dirty="0" smtClean="0"/>
          </a:p>
          <a:p>
            <a:pPr lvl="1"/>
            <a:r>
              <a:rPr lang="th-TH" dirty="0" smtClean="0"/>
              <a:t>ส่ง </a:t>
            </a:r>
            <a:r>
              <a:rPr lang="en-US" dirty="0" smtClean="0"/>
              <a:t>ID </a:t>
            </a:r>
            <a:r>
              <a:rPr lang="th-TH" dirty="0" smtClean="0"/>
              <a:t>ให้ลูกค้า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การสมัครสมาชิกและการตรวจสอบ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57620" y="2928934"/>
            <a:ext cx="1243012" cy="1223963"/>
            <a:chOff x="3969" y="981"/>
            <a:chExt cx="727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28662" y="3214686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11" name="Group 66"/>
          <p:cNvGrpSpPr>
            <a:grpSpLocks/>
          </p:cNvGrpSpPr>
          <p:nvPr/>
        </p:nvGrpSpPr>
        <p:grpSpPr bwMode="auto">
          <a:xfrm>
            <a:off x="6948124" y="3435086"/>
            <a:ext cx="1944688" cy="360363"/>
            <a:chOff x="1927" y="3067"/>
            <a:chExt cx="1271" cy="243"/>
          </a:xfrm>
        </p:grpSpPr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14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285984" y="3571876"/>
            <a:ext cx="1491976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85984" y="314324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43504" y="314324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591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การแก้ไข</a:t>
            </a:r>
            <a:endParaRPr lang="en-US" sz="3200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214942" y="3500438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5214942" y="3714752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844824"/>
            <a:ext cx="6400800" cy="3474720"/>
          </a:xfrm>
        </p:spPr>
        <p:txBody>
          <a:bodyPr/>
          <a:lstStyle/>
          <a:p>
            <a:r>
              <a:rPr lang="en-US" dirty="0" smtClean="0"/>
              <a:t>Input Member ID</a:t>
            </a:r>
          </a:p>
          <a:p>
            <a:r>
              <a:rPr lang="en-US" dirty="0" smtClean="0"/>
              <a:t>Read Member Database</a:t>
            </a:r>
          </a:p>
          <a:p>
            <a:r>
              <a:rPr lang="en-US" dirty="0" smtClean="0"/>
              <a:t>Compare Input and Database in columns 1</a:t>
            </a:r>
          </a:p>
          <a:p>
            <a:pPr lvl="1"/>
            <a:r>
              <a:rPr lang="en-US" dirty="0" smtClean="0"/>
              <a:t>If yes </a:t>
            </a:r>
          </a:p>
          <a:p>
            <a:pPr lvl="2"/>
            <a:r>
              <a:rPr lang="en-US" dirty="0" smtClean="0"/>
              <a:t>Edit data in columns </a:t>
            </a:r>
          </a:p>
          <a:p>
            <a:pPr lvl="1"/>
            <a:r>
              <a:rPr lang="en-US" dirty="0" smtClean="0"/>
              <a:t>Else </a:t>
            </a:r>
          </a:p>
          <a:p>
            <a:pPr lvl="2"/>
            <a:r>
              <a:rPr lang="en-US" dirty="0" smtClean="0"/>
              <a:t>compare in next columns</a:t>
            </a:r>
          </a:p>
          <a:p>
            <a:r>
              <a:rPr lang="en-US" dirty="0" smtClean="0"/>
              <a:t>End IF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การแก้ไข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22417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37049" y="2931205"/>
            <a:ext cx="1243013" cy="1223963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462696" y="4571971"/>
            <a:ext cx="1243012" cy="1223963"/>
            <a:chOff x="3969" y="981"/>
            <a:chExt cx="72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703245" y="2538679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25" name="Group 66"/>
          <p:cNvGrpSpPr>
            <a:grpSpLocks/>
          </p:cNvGrpSpPr>
          <p:nvPr/>
        </p:nvGrpSpPr>
        <p:grpSpPr bwMode="auto">
          <a:xfrm>
            <a:off x="6965569" y="5049564"/>
            <a:ext cx="1944688" cy="360363"/>
            <a:chOff x="1927" y="3067"/>
            <a:chExt cx="1271" cy="243"/>
          </a:xfrm>
        </p:grpSpPr>
        <p:grpSp>
          <p:nvGrpSpPr>
            <p:cNvPr id="26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28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cxnSp>
        <p:nvCxnSpPr>
          <p:cNvPr id="39" name="Elbow Connector 38"/>
          <p:cNvCxnSpPr>
            <a:stCxn id="24" idx="0"/>
          </p:cNvCxnSpPr>
          <p:nvPr/>
        </p:nvCxnSpPr>
        <p:spPr>
          <a:xfrm rot="16200000" flipH="1">
            <a:off x="3023324" y="902813"/>
            <a:ext cx="392526" cy="3664258"/>
          </a:xfrm>
          <a:prstGeom prst="bentConnector3">
            <a:avLst>
              <a:gd name="adj1" fmla="val -5823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71670" y="2071678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5" name="Elbow Connector 44"/>
          <p:cNvCxnSpPr>
            <a:endCxn id="24" idx="2"/>
          </p:cNvCxnSpPr>
          <p:nvPr/>
        </p:nvCxnSpPr>
        <p:spPr>
          <a:xfrm rot="10800000">
            <a:off x="1387459" y="3259404"/>
            <a:ext cx="3049591" cy="319502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90745" y="330516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5" name="Elbow Connector 54"/>
          <p:cNvCxnSpPr/>
          <p:nvPr/>
        </p:nvCxnSpPr>
        <p:spPr>
          <a:xfrm rot="10800000">
            <a:off x="5680062" y="3578906"/>
            <a:ext cx="2153044" cy="1470658"/>
          </a:xfrm>
          <a:prstGeom prst="bentConnector3">
            <a:avLst>
              <a:gd name="adj1" fmla="val 452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994038" y="317833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15008" y="507207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1" name="Elbow Connector 70"/>
          <p:cNvCxnSpPr/>
          <p:nvPr/>
        </p:nvCxnSpPr>
        <p:spPr>
          <a:xfrm>
            <a:off x="1160445" y="3269343"/>
            <a:ext cx="3302251" cy="1950329"/>
          </a:xfrm>
          <a:prstGeom prst="bentConnector3">
            <a:avLst>
              <a:gd name="adj1" fmla="val 77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373169" y="4767595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ระบบการสมัครสมาชิกและแก้ไขข้อมูลสมาชิก</a:t>
            </a:r>
            <a:endParaRPr lang="en-US" sz="3200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715008" y="507207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5715008" y="542926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370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0496" y="3357562"/>
            <a:ext cx="1239838" cy="1152525"/>
            <a:chOff x="2500298" y="2571744"/>
            <a:chExt cx="1239838" cy="115252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500298" y="2571744"/>
              <a:ext cx="1239838" cy="11525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500298" y="2874265"/>
              <a:ext cx="1239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901071" y="2932107"/>
              <a:ext cx="47751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เช่า</a:t>
              </a:r>
              <a:endParaRPr lang="en-US" sz="1600">
                <a:latin typeface="Angsana New" pitchFamily="18" charset="-34"/>
              </a:endParaRPr>
            </a:p>
            <a:p>
              <a:pPr algn="ctr" eaLnBrk="1" hangingPunct="1"/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</p:grp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928662" y="3429000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215206" y="3429000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000232" y="371475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286380" y="371475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57818" y="321468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ข้อมูลสินค้าลดลง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Text Box 86"/>
          <p:cNvSpPr txBox="1">
            <a:spLocks noChangeArrowheads="1"/>
          </p:cNvSpPr>
          <p:nvPr/>
        </p:nvSpPr>
        <p:spPr bwMode="auto">
          <a:xfrm>
            <a:off x="2428860" y="3214686"/>
            <a:ext cx="8386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มูลสินค้า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การอัพเดตข้อมูลวีซีดี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2276872"/>
            <a:ext cx="6400800" cy="3474720"/>
          </a:xfrm>
        </p:spPr>
        <p:txBody>
          <a:bodyPr/>
          <a:lstStyle/>
          <a:p>
            <a:r>
              <a:rPr lang="en-US" dirty="0" smtClean="0"/>
              <a:t>Input VCD Data</a:t>
            </a:r>
          </a:p>
          <a:p>
            <a:r>
              <a:rPr lang="en-US" dirty="0" smtClean="0"/>
              <a:t>Read VCD Database</a:t>
            </a:r>
          </a:p>
          <a:p>
            <a:r>
              <a:rPr lang="en-US" dirty="0" smtClean="0"/>
              <a:t>Update VCD Database</a:t>
            </a:r>
          </a:p>
          <a:p>
            <a:r>
              <a:rPr lang="en-US" dirty="0" smtClean="0"/>
              <a:t>Print VCD Database</a:t>
            </a:r>
            <a:endParaRPr lang="en-US" dirty="0"/>
          </a:p>
        </p:txBody>
      </p:sp>
      <p:sp>
        <p:nvSpPr>
          <p:cNvPr id="5" name="Title 3"/>
          <p:cNvSpPr txBox="1">
            <a:spLocks noGrp="1"/>
          </p:cNvSpPr>
          <p:nvPr>
            <p:ph type="title"/>
          </p:nvPr>
        </p:nvSpPr>
        <p:spPr>
          <a:xfrm>
            <a:off x="1547664" y="620688"/>
            <a:ext cx="6512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Process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การอัพเดตข้อมูลวีซีดี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44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6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712</TotalTime>
  <Words>1021</Words>
  <Application>Microsoft Office PowerPoint</Application>
  <PresentationFormat>On-screen Show (4:3)</PresentationFormat>
  <Paragraphs>375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Slipstream</vt:lpstr>
      <vt:lpstr>Madoo Shop ร้านเช่าวีซีดี</vt:lpstr>
      <vt:lpstr>Madoo Shop</vt:lpstr>
      <vt:lpstr>Slide 3</vt:lpstr>
      <vt:lpstr>Slide 4</vt:lpstr>
      <vt:lpstr>Slide 5</vt:lpstr>
      <vt:lpstr>Slide 6</vt:lpstr>
      <vt:lpstr>Slide 7</vt:lpstr>
      <vt:lpstr>Slide 8</vt:lpstr>
      <vt:lpstr>Processการอัพเดตข้อมูลวีซีดี </vt:lpstr>
      <vt:lpstr>Slide 10</vt:lpstr>
      <vt:lpstr>Processเช่าและชำระเงิน</vt:lpstr>
      <vt:lpstr>Slide 12</vt:lpstr>
      <vt:lpstr>Processการคืนสินค้าและชำระค่าปรับ</vt:lpstr>
      <vt:lpstr>Slide 14</vt:lpstr>
      <vt:lpstr>Slide 15</vt:lpstr>
      <vt:lpstr>  Processการสั่งซื้อ</vt:lpstr>
      <vt:lpstr>Slide 17</vt:lpstr>
      <vt:lpstr>Processการรับสินค้าจากการสั่งซื้อและส่งเปลี่ยน</vt:lpstr>
      <vt:lpstr>Slide 19</vt:lpstr>
      <vt:lpstr> Processการจ่ายชำระเงิน</vt:lpstr>
      <vt:lpstr>Slide 21</vt:lpstr>
      <vt:lpstr>  Processการส่งเปลี่ยนสินค้า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Madoo Shop ร้านเช่าวีซีดี</dc:title>
  <dc:creator>Windows User</dc:creator>
  <cp:lastModifiedBy>admin</cp:lastModifiedBy>
  <cp:revision>67</cp:revision>
  <dcterms:created xsi:type="dcterms:W3CDTF">2011-06-29T10:48:06Z</dcterms:created>
  <dcterms:modified xsi:type="dcterms:W3CDTF">2011-07-20T07:52:01Z</dcterms:modified>
</cp:coreProperties>
</file>